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60" r:id="rId4"/>
    <p:sldId id="292" r:id="rId5"/>
    <p:sldId id="286" r:id="rId6"/>
    <p:sldId id="283" r:id="rId7"/>
    <p:sldId id="266" r:id="rId8"/>
    <p:sldId id="282" r:id="rId9"/>
    <p:sldId id="280" r:id="rId10"/>
    <p:sldId id="284" r:id="rId11"/>
    <p:sldId id="279" r:id="rId12"/>
    <p:sldId id="276" r:id="rId13"/>
    <p:sldId id="277" r:id="rId14"/>
    <p:sldId id="267" r:id="rId15"/>
    <p:sldId id="288" r:id="rId16"/>
    <p:sldId id="268" r:id="rId17"/>
    <p:sldId id="287" r:id="rId18"/>
    <p:sldId id="289" r:id="rId19"/>
    <p:sldId id="274" r:id="rId20"/>
    <p:sldId id="290" r:id="rId21"/>
    <p:sldId id="294" r:id="rId22"/>
    <p:sldId id="291" r:id="rId23"/>
    <p:sldId id="275" r:id="rId24"/>
    <p:sldId id="295" r:id="rId25"/>
    <p:sldId id="293" r:id="rId26"/>
  </p:sldIdLst>
  <p:sldSz cx="12192000" cy="6858000"/>
  <p:notesSz cx="6858000" cy="9144000"/>
  <p:embeddedFontLst>
    <p:embeddedFont>
      <p:font typeface="Cambria Math" panose="02040503050406030204" pitchFamily="18" charset="0"/>
      <p:regular r:id="rId28"/>
    </p:embeddedFont>
    <p:embeddedFont>
      <p:font typeface="Play" panose="020B0604020202020204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3" roundtripDataSignature="AMtx7micwSPbwVFsUynYgnMDRY6+seHD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0" autoAdjust="0"/>
    <p:restoredTop sz="92867" autoAdjust="0"/>
  </p:normalViewPr>
  <p:slideViewPr>
    <p:cSldViewPr snapToGrid="0">
      <p:cViewPr varScale="1">
        <p:scale>
          <a:sx n="61" d="100"/>
          <a:sy n="61" d="100"/>
        </p:scale>
        <p:origin x="9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1536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24792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37060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9999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1934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64837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9823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99996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4911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76658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8" name="Google Shape;41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1946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7833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601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3099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1082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3974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vertical et texte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de section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eul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5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G"/><Relationship Id="rId4" Type="http://schemas.openxmlformats.org/officeDocument/2006/relationships/image" Target="../media/image23.png"/><Relationship Id="rId9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ctu-environnement.com/" TargetMode="External"/><Relationship Id="rId5" Type="http://schemas.openxmlformats.org/officeDocument/2006/relationships/hyperlink" Target="https://www.eea.europa.eu/fr/highlights/le-nombre-de-deces-prematures" TargetMode="External"/><Relationship Id="rId4" Type="http://schemas.openxmlformats.org/officeDocument/2006/relationships/hyperlink" Target="https://www.ined.fr/fichier/s_rubrique/19627/extraits_urbanisation_monde.fr.pdf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 rot="-7129980">
            <a:off x="8067799" y="-1568139"/>
            <a:ext cx="6473371" cy="7112000"/>
          </a:xfrm>
          <a:prstGeom prst="blockArc">
            <a:avLst>
              <a:gd name="adj1" fmla="val 10800000"/>
              <a:gd name="adj2" fmla="val 20873129"/>
              <a:gd name="adj3" fmla="val 4594"/>
            </a:avLst>
          </a:prstGeom>
          <a:solidFill>
            <a:srgbClr val="0097F0"/>
          </a:solidFill>
          <a:ln w="19050" cap="flat" cmpd="sng">
            <a:solidFill>
              <a:srgbClr val="0097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p1" descr="Une image contenant Graphique, graphisme, Police, logo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 t="22772" r="66705" b="25879"/>
          <a:stretch/>
        </p:blipFill>
        <p:spPr>
          <a:xfrm>
            <a:off x="9811659" y="212470"/>
            <a:ext cx="2096856" cy="1775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3641" y="311906"/>
            <a:ext cx="3837273" cy="123224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/>
          <p:nvPr/>
        </p:nvSpPr>
        <p:spPr>
          <a:xfrm>
            <a:off x="7838310" y="6266965"/>
            <a:ext cx="6097248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Years 2024 – 2025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730048" y="2412741"/>
            <a:ext cx="9187114" cy="1146171"/>
          </a:xfrm>
          <a:prstGeom prst="rect">
            <a:avLst/>
          </a:prstGeom>
          <a:solidFill>
            <a:srgbClr val="F2F2F2"/>
          </a:solidFill>
          <a:ln w="3810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i="0" u="none" strike="noStrike" cap="none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Realisation</a:t>
            </a:r>
            <a:r>
              <a:rPr lang="fr-FR" sz="3200" b="1" i="0" u="none" strike="noStrike" cap="none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and installation of electrodes to </a:t>
            </a:r>
            <a:r>
              <a:rPr lang="fr-FR" sz="3200" b="1" i="0" u="none" strike="noStrike" cap="none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study</a:t>
            </a:r>
            <a:r>
              <a:rPr lang="fr-FR" sz="3200" b="1" i="0" u="none" strike="noStrike" cap="none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fr-FR" sz="3200" b="1" i="0" u="none" strike="noStrike" cap="none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electrical</a:t>
            </a:r>
            <a:r>
              <a:rPr lang="fr-FR" sz="3200" b="1" i="0" u="none" strike="noStrike" cap="none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3200" b="1" i="0" u="none" strike="noStrike" cap="none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properties</a:t>
            </a:r>
            <a:r>
              <a:rPr lang="fr-FR" sz="3200" b="1" i="0" u="none" strike="noStrike" cap="none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of graphene</a:t>
            </a:r>
            <a:endParaRPr sz="3200" b="0" i="0" u="none" strike="noStrike" cap="none" dirty="0">
              <a:solidFill>
                <a:schemeClr val="accent1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-2431142" y="5843650"/>
            <a:ext cx="6966856" cy="777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CROZAT Ilan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-F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4A GPSE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"/>
          <p:cNvSpPr/>
          <p:nvPr/>
        </p:nvSpPr>
        <p:spPr>
          <a:xfrm rot="3035030">
            <a:off x="-3808105" y="4459296"/>
            <a:ext cx="6473371" cy="7112000"/>
          </a:xfrm>
          <a:prstGeom prst="blockArc">
            <a:avLst>
              <a:gd name="adj1" fmla="val 10800000"/>
              <a:gd name="adj2" fmla="val 20873129"/>
              <a:gd name="adj3" fmla="val 4594"/>
            </a:avLst>
          </a:prstGeom>
          <a:solidFill>
            <a:srgbClr val="0097F0"/>
          </a:solidFill>
          <a:ln w="19050" cap="flat" cmpd="sng">
            <a:solidFill>
              <a:srgbClr val="0097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6038627-C201-4C43-B366-73834130CB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159"/>
          <a:stretch/>
        </p:blipFill>
        <p:spPr>
          <a:xfrm>
            <a:off x="3605564" y="3983792"/>
            <a:ext cx="1976495" cy="2341256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472D7B7-5F20-40EE-B10C-B1A7A0CF38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738" t="14047" r="15023" b="8425"/>
          <a:stretch/>
        </p:blipFill>
        <p:spPr>
          <a:xfrm>
            <a:off x="6096000" y="3982424"/>
            <a:ext cx="1780630" cy="2341256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>
            <a:extLst>
              <a:ext uri="{FF2B5EF4-FFF2-40B4-BE49-F238E27FC236}">
                <a16:creationId xmlns:a16="http://schemas.microsoft.com/office/drawing/2014/main" id="{80A88CE7-7302-497C-992D-525B6CB3CD0F}"/>
              </a:ext>
            </a:extLst>
          </p:cNvPr>
          <p:cNvGrpSpPr/>
          <p:nvPr/>
        </p:nvGrpSpPr>
        <p:grpSpPr>
          <a:xfrm>
            <a:off x="2661920" y="1767843"/>
            <a:ext cx="6360160" cy="1661156"/>
            <a:chOff x="2661920" y="1767843"/>
            <a:chExt cx="6360160" cy="1661156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1FF4D5A3-7A4B-41A6-8278-0492CDE85246}"/>
                </a:ext>
              </a:extLst>
            </p:cNvPr>
            <p:cNvSpPr/>
            <p:nvPr/>
          </p:nvSpPr>
          <p:spPr>
            <a:xfrm>
              <a:off x="2661920" y="1767843"/>
              <a:ext cx="6360160" cy="1661156"/>
            </a:xfrm>
            <a:prstGeom prst="round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2E25DF23-5416-4DF2-BCAA-57A4C9F3BC02}"/>
                </a:ext>
              </a:extLst>
            </p:cNvPr>
            <p:cNvSpPr txBox="1"/>
            <p:nvPr/>
          </p:nvSpPr>
          <p:spPr>
            <a:xfrm>
              <a:off x="3159759" y="1993804"/>
              <a:ext cx="54457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</a:rPr>
                <a:t>- Designing a process-flow of electrodes on a Peek substrate 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C5D0AA54-1060-49AF-9052-43ACF4AE4A49}"/>
                </a:ext>
              </a:extLst>
            </p:cNvPr>
            <p:cNvSpPr/>
            <p:nvPr/>
          </p:nvSpPr>
          <p:spPr>
            <a:xfrm>
              <a:off x="2814319" y="1993804"/>
              <a:ext cx="345440" cy="307777"/>
            </a:xfrm>
            <a:prstGeom prst="roundRect">
              <a:avLst/>
            </a:prstGeom>
            <a:solidFill>
              <a:schemeClr val="tx2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D6C2184D-177E-46E5-B852-1C16AF8B31DA}"/>
                </a:ext>
              </a:extLst>
            </p:cNvPr>
            <p:cNvSpPr txBox="1"/>
            <p:nvPr/>
          </p:nvSpPr>
          <p:spPr>
            <a:xfrm>
              <a:off x="3159759" y="2456060"/>
              <a:ext cx="54457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</a:rPr>
                <a:t>- Electrodes fabrication on a carbon-containing substrate</a:t>
              </a:r>
            </a:p>
          </p:txBody>
        </p:sp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A9747D22-447E-459E-A560-CE6ACB9651BC}"/>
                </a:ext>
              </a:extLst>
            </p:cNvPr>
            <p:cNvSpPr/>
            <p:nvPr/>
          </p:nvSpPr>
          <p:spPr>
            <a:xfrm>
              <a:off x="2814319" y="2456060"/>
              <a:ext cx="345440" cy="307777"/>
            </a:xfrm>
            <a:prstGeom prst="roundRect">
              <a:avLst/>
            </a:prstGeom>
            <a:solidFill>
              <a:schemeClr val="tx2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E15F3F45-D489-4727-A19C-92CE7389A4B4}"/>
                </a:ext>
              </a:extLst>
            </p:cNvPr>
            <p:cNvSpPr txBox="1"/>
            <p:nvPr/>
          </p:nvSpPr>
          <p:spPr>
            <a:xfrm>
              <a:off x="3159759" y="2918316"/>
              <a:ext cx="54457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</a:rPr>
                <a:t>- Graphene charaterization and identification 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267C5C15-E382-4C71-8B18-4A2422935D33}"/>
                </a:ext>
              </a:extLst>
            </p:cNvPr>
            <p:cNvSpPr/>
            <p:nvPr/>
          </p:nvSpPr>
          <p:spPr>
            <a:xfrm>
              <a:off x="2814319" y="2918316"/>
              <a:ext cx="345440" cy="307777"/>
            </a:xfrm>
            <a:prstGeom prst="roundRect">
              <a:avLst/>
            </a:prstGeom>
            <a:solidFill>
              <a:schemeClr val="tx2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51" name="Google Shape;251;p11"/>
          <p:cNvSpPr/>
          <p:nvPr/>
        </p:nvSpPr>
        <p:spPr>
          <a:xfrm>
            <a:off x="0" y="6349042"/>
            <a:ext cx="12192000" cy="508958"/>
          </a:xfrm>
          <a:prstGeom prst="rect">
            <a:avLst/>
          </a:prstGeom>
          <a:solidFill>
            <a:srgbClr val="0097F0"/>
          </a:solidFill>
          <a:ln w="19050" cap="flat" cmpd="sng">
            <a:solidFill>
              <a:srgbClr val="0097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1"/>
          <p:cNvSpPr txBox="1"/>
          <p:nvPr/>
        </p:nvSpPr>
        <p:spPr>
          <a:xfrm>
            <a:off x="673681" y="363748"/>
            <a:ext cx="793183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dirty="0">
                <a:solidFill>
                  <a:srgbClr val="0097F0"/>
                </a:solidFill>
              </a:rPr>
              <a:t>II . 3 : Goals and difficulties</a:t>
            </a:r>
            <a:endParaRPr sz="3600" b="1" dirty="0">
              <a:solidFill>
                <a:srgbClr val="0097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1"/>
          <p:cNvSpPr txBox="1"/>
          <p:nvPr/>
        </p:nvSpPr>
        <p:spPr>
          <a:xfrm>
            <a:off x="1987225" y="6418855"/>
            <a:ext cx="26053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Polytech Orleans</a:t>
            </a:r>
            <a:endParaRPr/>
          </a:p>
        </p:txBody>
      </p:sp>
      <p:sp>
        <p:nvSpPr>
          <p:cNvPr id="254" name="Google Shape;254;p11"/>
          <p:cNvSpPr txBox="1"/>
          <p:nvPr/>
        </p:nvSpPr>
        <p:spPr>
          <a:xfrm>
            <a:off x="5359400" y="6418855"/>
            <a:ext cx="26053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Ilan CROZAT</a:t>
            </a:r>
            <a:endParaRPr/>
          </a:p>
        </p:txBody>
      </p:sp>
      <p:sp>
        <p:nvSpPr>
          <p:cNvPr id="255" name="Google Shape;255;p11"/>
          <p:cNvSpPr txBox="1"/>
          <p:nvPr/>
        </p:nvSpPr>
        <p:spPr>
          <a:xfrm>
            <a:off x="8342085" y="6443385"/>
            <a:ext cx="26053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2024 - 2025</a:t>
            </a:r>
            <a:endParaRPr/>
          </a:p>
        </p:txBody>
      </p:sp>
      <p:sp>
        <p:nvSpPr>
          <p:cNvPr id="256" name="Google Shape;256;p11"/>
          <p:cNvSpPr/>
          <p:nvPr/>
        </p:nvSpPr>
        <p:spPr>
          <a:xfrm>
            <a:off x="10840354" y="5994764"/>
            <a:ext cx="1083131" cy="668615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11" descr="Une image contenant Police, Graphique, logo, symbole&#10;&#10;Le contenu généré par l’IA peut être incorrect."/>
          <p:cNvPicPr preferRelativeResize="0"/>
          <p:nvPr/>
        </p:nvPicPr>
        <p:blipFill rotWithShape="1">
          <a:blip r:embed="rId3">
            <a:alphaModFix/>
          </a:blip>
          <a:srcRect r="69063"/>
          <a:stretch/>
        </p:blipFill>
        <p:spPr>
          <a:xfrm>
            <a:off x="11140478" y="5896108"/>
            <a:ext cx="573782" cy="576388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1"/>
          <p:cNvSpPr txBox="1"/>
          <p:nvPr/>
        </p:nvSpPr>
        <p:spPr>
          <a:xfrm>
            <a:off x="11643924" y="194621"/>
            <a:ext cx="54807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dirty="0"/>
          </a:p>
        </p:txBody>
      </p:sp>
      <p:cxnSp>
        <p:nvCxnSpPr>
          <p:cNvPr id="17" name="Google Shape;149;p5">
            <a:extLst>
              <a:ext uri="{FF2B5EF4-FFF2-40B4-BE49-F238E27FC236}">
                <a16:creationId xmlns:a16="http://schemas.microsoft.com/office/drawing/2014/main" id="{D6281467-BB0D-41D0-8F18-E200AF3CB1DD}"/>
              </a:ext>
            </a:extLst>
          </p:cNvPr>
          <p:cNvCxnSpPr/>
          <p:nvPr/>
        </p:nvCxnSpPr>
        <p:spPr>
          <a:xfrm>
            <a:off x="426939" y="1010079"/>
            <a:ext cx="7251118" cy="0"/>
          </a:xfrm>
          <a:prstGeom prst="straightConnector1">
            <a:avLst/>
          </a:prstGeom>
          <a:noFill/>
          <a:ln w="57150" cap="flat" cmpd="sng">
            <a:solidFill>
              <a:srgbClr val="0097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EF27C96A-7E8E-4BD1-8E84-5EAC089F953F}"/>
              </a:ext>
            </a:extLst>
          </p:cNvPr>
          <p:cNvSpPr txBox="1"/>
          <p:nvPr/>
        </p:nvSpPr>
        <p:spPr>
          <a:xfrm>
            <a:off x="5166360" y="1523882"/>
            <a:ext cx="124968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</a:rPr>
              <a:t>Goals</a:t>
            </a: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A59EB160-D209-4AEB-8B22-68E24163283F}"/>
              </a:ext>
            </a:extLst>
          </p:cNvPr>
          <p:cNvSpPr/>
          <p:nvPr/>
        </p:nvSpPr>
        <p:spPr>
          <a:xfrm>
            <a:off x="1987225" y="3982678"/>
            <a:ext cx="7685095" cy="1865239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5CBF7689-0BB3-406B-8356-0674E0374EC5}"/>
              </a:ext>
            </a:extLst>
          </p:cNvPr>
          <p:cNvSpPr txBox="1"/>
          <p:nvPr/>
        </p:nvSpPr>
        <p:spPr>
          <a:xfrm>
            <a:off x="5092700" y="3745415"/>
            <a:ext cx="1397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</a:rPr>
              <a:t>Dificulties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3D5EA36F-EB48-4B4A-A9EF-D9E641ABBF08}"/>
              </a:ext>
            </a:extLst>
          </p:cNvPr>
          <p:cNvSpPr txBox="1"/>
          <p:nvPr/>
        </p:nvSpPr>
        <p:spPr>
          <a:xfrm>
            <a:off x="2232294" y="4277274"/>
            <a:ext cx="6972665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b="1" dirty="0">
                <a:solidFill>
                  <a:schemeClr val="bg2"/>
                </a:solidFill>
              </a:rPr>
              <a:t>Conception on Peek : </a:t>
            </a:r>
            <a:r>
              <a:rPr lang="fr-FR" b="1" dirty="0" err="1">
                <a:solidFill>
                  <a:schemeClr val="bg2"/>
                </a:solidFill>
              </a:rPr>
              <a:t>Lack</a:t>
            </a:r>
            <a:r>
              <a:rPr lang="fr-FR" b="1" dirty="0">
                <a:solidFill>
                  <a:schemeClr val="bg2"/>
                </a:solidFill>
              </a:rPr>
              <a:t> of data, non-</a:t>
            </a:r>
            <a:r>
              <a:rPr lang="fr-FR" b="1" dirty="0" err="1">
                <a:solidFill>
                  <a:schemeClr val="bg2"/>
                </a:solidFill>
              </a:rPr>
              <a:t>adapted</a:t>
            </a:r>
            <a:r>
              <a:rPr lang="fr-FR" b="1" dirty="0">
                <a:solidFill>
                  <a:schemeClr val="bg2"/>
                </a:solidFill>
              </a:rPr>
              <a:t> </a:t>
            </a:r>
            <a:r>
              <a:rPr lang="fr-FR" b="1" dirty="0" err="1">
                <a:solidFill>
                  <a:schemeClr val="bg2"/>
                </a:solidFill>
              </a:rPr>
              <a:t>material</a:t>
            </a:r>
            <a:r>
              <a:rPr lang="fr-FR" b="1" dirty="0">
                <a:solidFill>
                  <a:schemeClr val="bg2"/>
                </a:solidFill>
              </a:rPr>
              <a:t>, rough surface… </a:t>
            </a:r>
          </a:p>
          <a:p>
            <a:pPr>
              <a:lnSpc>
                <a:spcPct val="150000"/>
              </a:lnSpc>
            </a:pPr>
            <a:r>
              <a:rPr lang="fr-FR" b="1" dirty="0">
                <a:solidFill>
                  <a:schemeClr val="bg2"/>
                </a:solidFill>
              </a:rPr>
              <a:t>	- </a:t>
            </a:r>
            <a:r>
              <a:rPr lang="fr-FR" dirty="0" err="1">
                <a:solidFill>
                  <a:schemeClr val="bg2"/>
                </a:solidFill>
              </a:rPr>
              <a:t>Mechanical</a:t>
            </a:r>
            <a:r>
              <a:rPr lang="fr-FR" dirty="0">
                <a:solidFill>
                  <a:schemeClr val="bg2"/>
                </a:solidFill>
              </a:rPr>
              <a:t> / Thermal </a:t>
            </a:r>
            <a:r>
              <a:rPr lang="fr-FR" dirty="0" err="1">
                <a:solidFill>
                  <a:schemeClr val="bg2"/>
                </a:solidFill>
              </a:rPr>
              <a:t>propriety</a:t>
            </a:r>
            <a:endParaRPr lang="fr-FR" dirty="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r>
              <a:rPr lang="fr-FR" dirty="0">
                <a:solidFill>
                  <a:schemeClr val="bg2"/>
                </a:solidFill>
              </a:rPr>
              <a:t>	- Carbon fabrication </a:t>
            </a:r>
            <a:r>
              <a:rPr lang="fr-FR" dirty="0" err="1">
                <a:solidFill>
                  <a:schemeClr val="bg2"/>
                </a:solidFill>
              </a:rPr>
              <a:t>using</a:t>
            </a:r>
            <a:r>
              <a:rPr lang="fr-FR" dirty="0">
                <a:solidFill>
                  <a:schemeClr val="bg2"/>
                </a:solidFill>
              </a:rPr>
              <a:t> laser pulses : </a:t>
            </a:r>
            <a:r>
              <a:rPr lang="fr-FR" dirty="0" err="1">
                <a:solidFill>
                  <a:schemeClr val="bg2"/>
                </a:solidFill>
              </a:rPr>
              <a:t>modular</a:t>
            </a:r>
            <a:r>
              <a:rPr lang="fr-FR" dirty="0">
                <a:solidFill>
                  <a:schemeClr val="bg2"/>
                </a:solidFill>
              </a:rPr>
              <a:t>, </a:t>
            </a:r>
            <a:r>
              <a:rPr lang="fr-FR" dirty="0" err="1">
                <a:solidFill>
                  <a:schemeClr val="bg2"/>
                </a:solidFill>
              </a:rPr>
              <a:t>precise</a:t>
            </a:r>
            <a:endParaRPr lang="fr-FR" dirty="0">
              <a:solidFill>
                <a:schemeClr val="bg2"/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55C824BF-F5BA-4762-AAD8-90EFDD495A2A}"/>
              </a:ext>
            </a:extLst>
          </p:cNvPr>
          <p:cNvSpPr txBox="1"/>
          <p:nvPr/>
        </p:nvSpPr>
        <p:spPr>
          <a:xfrm>
            <a:off x="2232293" y="5358008"/>
            <a:ext cx="6972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bg2"/>
                </a:solidFill>
              </a:rPr>
              <a:t>Designing the electrodes without any dimension for carbon surfaces</a:t>
            </a:r>
            <a:endParaRPr lang="fr-FR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4909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1" grpId="0" animBg="1"/>
      <p:bldP spid="32" grpId="0" animBg="1"/>
      <p:bldP spid="35" grpId="0"/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1"/>
          <p:cNvSpPr/>
          <p:nvPr/>
        </p:nvSpPr>
        <p:spPr>
          <a:xfrm>
            <a:off x="0" y="6349042"/>
            <a:ext cx="12192000" cy="508958"/>
          </a:xfrm>
          <a:prstGeom prst="rect">
            <a:avLst/>
          </a:prstGeom>
          <a:solidFill>
            <a:srgbClr val="0097F0"/>
          </a:solidFill>
          <a:ln w="19050" cap="flat" cmpd="sng">
            <a:solidFill>
              <a:srgbClr val="0097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1"/>
          <p:cNvSpPr txBox="1"/>
          <p:nvPr/>
        </p:nvSpPr>
        <p:spPr>
          <a:xfrm>
            <a:off x="673682" y="363748"/>
            <a:ext cx="610712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dirty="0">
                <a:solidFill>
                  <a:srgbClr val="0097F0"/>
                </a:solidFill>
              </a:rPr>
              <a:t>III . 1 : Graphite thickness</a:t>
            </a:r>
            <a:endParaRPr sz="3600" b="1" dirty="0">
              <a:solidFill>
                <a:srgbClr val="0097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1"/>
          <p:cNvSpPr txBox="1"/>
          <p:nvPr/>
        </p:nvSpPr>
        <p:spPr>
          <a:xfrm>
            <a:off x="1987225" y="6418855"/>
            <a:ext cx="26053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Polytech Orleans</a:t>
            </a:r>
            <a:endParaRPr/>
          </a:p>
        </p:txBody>
      </p:sp>
      <p:sp>
        <p:nvSpPr>
          <p:cNvPr id="254" name="Google Shape;254;p11"/>
          <p:cNvSpPr txBox="1"/>
          <p:nvPr/>
        </p:nvSpPr>
        <p:spPr>
          <a:xfrm>
            <a:off x="5359400" y="6418855"/>
            <a:ext cx="26053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Ilan CROZAT</a:t>
            </a:r>
            <a:endParaRPr/>
          </a:p>
        </p:txBody>
      </p:sp>
      <p:sp>
        <p:nvSpPr>
          <p:cNvPr id="255" name="Google Shape;255;p11"/>
          <p:cNvSpPr txBox="1"/>
          <p:nvPr/>
        </p:nvSpPr>
        <p:spPr>
          <a:xfrm>
            <a:off x="8342085" y="6443385"/>
            <a:ext cx="26053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2024 - 2025</a:t>
            </a:r>
            <a:endParaRPr/>
          </a:p>
        </p:txBody>
      </p:sp>
      <p:sp>
        <p:nvSpPr>
          <p:cNvPr id="256" name="Google Shape;256;p11"/>
          <p:cNvSpPr/>
          <p:nvPr/>
        </p:nvSpPr>
        <p:spPr>
          <a:xfrm>
            <a:off x="10840354" y="5994764"/>
            <a:ext cx="1083131" cy="668615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11" descr="Une image contenant Police, Graphique, logo, symbole&#10;&#10;Le contenu généré par l’IA peut être incorrect."/>
          <p:cNvPicPr preferRelativeResize="0"/>
          <p:nvPr/>
        </p:nvPicPr>
        <p:blipFill rotWithShape="1">
          <a:blip r:embed="rId3">
            <a:alphaModFix/>
          </a:blip>
          <a:srcRect r="69063"/>
          <a:stretch/>
        </p:blipFill>
        <p:spPr>
          <a:xfrm>
            <a:off x="11140478" y="5896108"/>
            <a:ext cx="573782" cy="576388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1"/>
          <p:cNvSpPr txBox="1"/>
          <p:nvPr/>
        </p:nvSpPr>
        <p:spPr>
          <a:xfrm>
            <a:off x="11643924" y="194621"/>
            <a:ext cx="54807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A41D754-8E2E-4A5E-869A-F2CCE1BD0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0540" y="1187006"/>
            <a:ext cx="7323384" cy="38612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B8669F-C4EB-4A9E-8054-03BD5F32919D}"/>
              </a:ext>
            </a:extLst>
          </p:cNvPr>
          <p:cNvSpPr/>
          <p:nvPr/>
        </p:nvSpPr>
        <p:spPr>
          <a:xfrm>
            <a:off x="9532619" y="2361826"/>
            <a:ext cx="2012595" cy="755782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90314CA-3052-4DD4-8038-5AFEEF2E6F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262" y="2739717"/>
            <a:ext cx="3117217" cy="1434794"/>
          </a:xfrm>
          <a:prstGeom prst="rect">
            <a:avLst/>
          </a:prstGeom>
        </p:spPr>
      </p:pic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9ADB99F1-1AEE-413B-A636-D0999B713C5C}"/>
              </a:ext>
            </a:extLst>
          </p:cNvPr>
          <p:cNvCxnSpPr>
            <a:cxnSpLocks/>
          </p:cNvCxnSpPr>
          <p:nvPr/>
        </p:nvCxnSpPr>
        <p:spPr>
          <a:xfrm flipV="1">
            <a:off x="1860870" y="2049960"/>
            <a:ext cx="0" cy="12334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50D32D3D-38FD-45F6-A9D8-E868342254F8}"/>
              </a:ext>
            </a:extLst>
          </p:cNvPr>
          <p:cNvCxnSpPr>
            <a:cxnSpLocks/>
          </p:cNvCxnSpPr>
          <p:nvPr/>
        </p:nvCxnSpPr>
        <p:spPr>
          <a:xfrm>
            <a:off x="1835861" y="2049960"/>
            <a:ext cx="141025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oogle Shape;149;p5">
            <a:extLst>
              <a:ext uri="{FF2B5EF4-FFF2-40B4-BE49-F238E27FC236}">
                <a16:creationId xmlns:a16="http://schemas.microsoft.com/office/drawing/2014/main" id="{02739FD3-46BD-4864-9BD9-78A8003F3DDB}"/>
              </a:ext>
            </a:extLst>
          </p:cNvPr>
          <p:cNvCxnSpPr/>
          <p:nvPr/>
        </p:nvCxnSpPr>
        <p:spPr>
          <a:xfrm>
            <a:off x="426939" y="1010079"/>
            <a:ext cx="7251118" cy="0"/>
          </a:xfrm>
          <a:prstGeom prst="straightConnector1">
            <a:avLst/>
          </a:prstGeom>
          <a:noFill/>
          <a:ln w="57150" cap="flat" cmpd="sng">
            <a:solidFill>
              <a:srgbClr val="0097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BA72E8E7-0019-410B-BE92-CC77F6EE5997}"/>
              </a:ext>
            </a:extLst>
          </p:cNvPr>
          <p:cNvSpPr/>
          <p:nvPr/>
        </p:nvSpPr>
        <p:spPr>
          <a:xfrm>
            <a:off x="3811979" y="5270829"/>
            <a:ext cx="4566723" cy="508957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8A4F4D7F-2C3A-458A-AAFB-0C9DFD55A848}"/>
              </a:ext>
            </a:extLst>
          </p:cNvPr>
          <p:cNvSpPr txBox="1"/>
          <p:nvPr/>
        </p:nvSpPr>
        <p:spPr>
          <a:xfrm>
            <a:off x="3924237" y="5235198"/>
            <a:ext cx="1157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>
                <a:solidFill>
                  <a:schemeClr val="bg2"/>
                </a:solidFill>
              </a:rPr>
              <a:t>Thickness</a:t>
            </a:r>
            <a:r>
              <a:rPr lang="fr-FR" b="1" dirty="0">
                <a:solidFill>
                  <a:schemeClr val="bg2"/>
                </a:solidFill>
              </a:rPr>
              <a:t> :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DB0B9DC-2B82-4E65-87F3-0C272335B769}"/>
              </a:ext>
            </a:extLst>
          </p:cNvPr>
          <p:cNvSpPr txBox="1"/>
          <p:nvPr/>
        </p:nvSpPr>
        <p:spPr>
          <a:xfrm>
            <a:off x="4846356" y="5278015"/>
            <a:ext cx="42956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fr-FR" sz="1200" b="1" dirty="0">
                <a:solidFill>
                  <a:schemeClr val="bg2"/>
                </a:solidFill>
              </a:rPr>
              <a:t>Resistivity charaterization of the graphene</a:t>
            </a:r>
          </a:p>
          <a:p>
            <a:pPr marL="171450" indent="-171450">
              <a:buFontTx/>
              <a:buChar char="-"/>
            </a:pPr>
            <a:r>
              <a:rPr lang="en-US" sz="1200" b="1" dirty="0">
                <a:solidFill>
                  <a:schemeClr val="bg2"/>
                </a:solidFill>
              </a:rPr>
              <a:t>Carbon thickness can be determined</a:t>
            </a:r>
          </a:p>
        </p:txBody>
      </p:sp>
    </p:spTree>
    <p:extLst>
      <p:ext uri="{BB962C8B-B14F-4D97-AF65-F5344CB8AC3E}">
        <p14:creationId xmlns:p14="http://schemas.microsoft.com/office/powerpoint/2010/main" val="10365118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0" grpId="0" animBg="1"/>
      <p:bldP spid="41" grpId="0"/>
      <p:bldP spid="4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0" name="Google Shape;250;p11"/>
          <p:cNvCxnSpPr/>
          <p:nvPr/>
        </p:nvCxnSpPr>
        <p:spPr>
          <a:xfrm>
            <a:off x="426939" y="1010079"/>
            <a:ext cx="7251118" cy="0"/>
          </a:xfrm>
          <a:prstGeom prst="straightConnector1">
            <a:avLst/>
          </a:prstGeom>
          <a:noFill/>
          <a:ln w="57150" cap="flat" cmpd="sng">
            <a:solidFill>
              <a:srgbClr val="0097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1" name="Google Shape;251;p11"/>
          <p:cNvSpPr/>
          <p:nvPr/>
        </p:nvSpPr>
        <p:spPr>
          <a:xfrm>
            <a:off x="0" y="6349042"/>
            <a:ext cx="12192000" cy="508958"/>
          </a:xfrm>
          <a:prstGeom prst="rect">
            <a:avLst/>
          </a:prstGeom>
          <a:solidFill>
            <a:srgbClr val="0097F0"/>
          </a:solidFill>
          <a:ln w="19050" cap="flat" cmpd="sng">
            <a:solidFill>
              <a:srgbClr val="0097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1"/>
          <p:cNvSpPr txBox="1"/>
          <p:nvPr/>
        </p:nvSpPr>
        <p:spPr>
          <a:xfrm>
            <a:off x="673681" y="363748"/>
            <a:ext cx="889782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fr-FR" sz="3600" b="1" dirty="0">
                <a:solidFill>
                  <a:srgbClr val="0097F0"/>
                </a:solidFill>
              </a:rPr>
              <a:t>III . 2 : Mask, design and charaterization</a:t>
            </a:r>
          </a:p>
        </p:txBody>
      </p:sp>
      <p:sp>
        <p:nvSpPr>
          <p:cNvPr id="253" name="Google Shape;253;p11"/>
          <p:cNvSpPr txBox="1"/>
          <p:nvPr/>
        </p:nvSpPr>
        <p:spPr>
          <a:xfrm>
            <a:off x="1987225" y="6418855"/>
            <a:ext cx="26053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Polytech Orleans</a:t>
            </a:r>
            <a:endParaRPr/>
          </a:p>
        </p:txBody>
      </p:sp>
      <p:sp>
        <p:nvSpPr>
          <p:cNvPr id="254" name="Google Shape;254;p11"/>
          <p:cNvSpPr txBox="1"/>
          <p:nvPr/>
        </p:nvSpPr>
        <p:spPr>
          <a:xfrm>
            <a:off x="5359400" y="6418855"/>
            <a:ext cx="26053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Ilan CROZAT</a:t>
            </a:r>
            <a:endParaRPr/>
          </a:p>
        </p:txBody>
      </p:sp>
      <p:sp>
        <p:nvSpPr>
          <p:cNvPr id="255" name="Google Shape;255;p11"/>
          <p:cNvSpPr txBox="1"/>
          <p:nvPr/>
        </p:nvSpPr>
        <p:spPr>
          <a:xfrm>
            <a:off x="8342085" y="6443385"/>
            <a:ext cx="26053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2024 - 2025</a:t>
            </a:r>
            <a:endParaRPr/>
          </a:p>
        </p:txBody>
      </p:sp>
      <p:sp>
        <p:nvSpPr>
          <p:cNvPr id="256" name="Google Shape;256;p11"/>
          <p:cNvSpPr/>
          <p:nvPr/>
        </p:nvSpPr>
        <p:spPr>
          <a:xfrm>
            <a:off x="10840354" y="5994764"/>
            <a:ext cx="1083131" cy="668615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11" descr="Une image contenant Police, Graphique, logo, symbole&#10;&#10;Le contenu généré par l’IA peut être incorrect."/>
          <p:cNvPicPr preferRelativeResize="0"/>
          <p:nvPr/>
        </p:nvPicPr>
        <p:blipFill rotWithShape="1">
          <a:blip r:embed="rId3">
            <a:alphaModFix/>
          </a:blip>
          <a:srcRect r="69063"/>
          <a:stretch/>
        </p:blipFill>
        <p:spPr>
          <a:xfrm>
            <a:off x="11140478" y="5896108"/>
            <a:ext cx="573782" cy="576388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1"/>
          <p:cNvSpPr txBox="1"/>
          <p:nvPr/>
        </p:nvSpPr>
        <p:spPr>
          <a:xfrm>
            <a:off x="11643924" y="194621"/>
            <a:ext cx="54807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 dirty="0"/>
          </a:p>
        </p:txBody>
      </p:sp>
      <p:pic>
        <p:nvPicPr>
          <p:cNvPr id="12" name="Google Shape;310;p13" descr="Une image contenant texte, écriture manuscrite, tableau blanc, encre&#10;&#10;Le contenu généré par l’IA peut être incorrect.">
            <a:extLst>
              <a:ext uri="{FF2B5EF4-FFF2-40B4-BE49-F238E27FC236}">
                <a16:creationId xmlns:a16="http://schemas.microsoft.com/office/drawing/2014/main" id="{B572F8AA-BFD6-42E6-BD19-44B56737325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1428" r="11332"/>
          <a:stretch/>
        </p:blipFill>
        <p:spPr>
          <a:xfrm rot="5400000">
            <a:off x="1467232" y="2359749"/>
            <a:ext cx="2758720" cy="3193724"/>
          </a:xfrm>
          <a:prstGeom prst="rect">
            <a:avLst/>
          </a:prstGeom>
          <a:noFill/>
          <a:ln w="28575" cap="flat" cmpd="sng">
            <a:solidFill>
              <a:schemeClr val="bg2">
                <a:lumMod val="90000"/>
                <a:lumOff val="10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7CDE9D9-6C91-43F4-A426-0B61FCE504D0}"/>
              </a:ext>
            </a:extLst>
          </p:cNvPr>
          <p:cNvSpPr txBox="1"/>
          <p:nvPr/>
        </p:nvSpPr>
        <p:spPr>
          <a:xfrm>
            <a:off x="1762971" y="5297580"/>
            <a:ext cx="2167242" cy="25391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>
                <a:lumMod val="90000"/>
                <a:lumOff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50" b="1" i="1" dirty="0"/>
              <a:t>Inital idea of the mask design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868194-316F-4D3D-8095-F8CC67D5EC28}"/>
              </a:ext>
            </a:extLst>
          </p:cNvPr>
          <p:cNvSpPr/>
          <p:nvPr/>
        </p:nvSpPr>
        <p:spPr>
          <a:xfrm>
            <a:off x="5363351" y="2365070"/>
            <a:ext cx="5563363" cy="333462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1AE39E1-CB2F-4101-B1A5-AA8E6D28B0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7" t="4216" r="16167" b="2596"/>
          <a:stretch/>
        </p:blipFill>
        <p:spPr bwMode="auto">
          <a:xfrm>
            <a:off x="5476820" y="2400855"/>
            <a:ext cx="1752612" cy="324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3D783BA-1573-4E6D-987B-B7D40E8C83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1" t="5014" r="15189" b="5342"/>
          <a:stretch/>
        </p:blipFill>
        <p:spPr bwMode="auto">
          <a:xfrm>
            <a:off x="7176830" y="2400855"/>
            <a:ext cx="1866080" cy="318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FBE4AC2-B816-4DE9-9BFA-F4B05E8B58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0" t="3453" r="16559" b="3592"/>
          <a:stretch/>
        </p:blipFill>
        <p:spPr bwMode="auto">
          <a:xfrm>
            <a:off x="9069226" y="2400856"/>
            <a:ext cx="1752612" cy="324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51D39C41-33F1-4C52-AB9C-8D0DF0D5B801}"/>
              </a:ext>
            </a:extLst>
          </p:cNvPr>
          <p:cNvSpPr txBox="1"/>
          <p:nvPr/>
        </p:nvSpPr>
        <p:spPr>
          <a:xfrm>
            <a:off x="7066784" y="5635154"/>
            <a:ext cx="2346455" cy="26161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>
                <a:lumMod val="90000"/>
                <a:lumOff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50" b="1" i="1" dirty="0"/>
              <a:t>Final version of 6 diffrent mask  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058B3D90-4984-401E-8F8F-625397BFA4A8}"/>
              </a:ext>
            </a:extLst>
          </p:cNvPr>
          <p:cNvSpPr/>
          <p:nvPr/>
        </p:nvSpPr>
        <p:spPr>
          <a:xfrm>
            <a:off x="426938" y="1333374"/>
            <a:ext cx="4795301" cy="508957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AD1E0E1-BE3B-4B02-8B4D-6D3697A9F034}"/>
              </a:ext>
            </a:extLst>
          </p:cNvPr>
          <p:cNvSpPr txBox="1"/>
          <p:nvPr/>
        </p:nvSpPr>
        <p:spPr>
          <a:xfrm>
            <a:off x="542832" y="1368140"/>
            <a:ext cx="828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>
                <a:solidFill>
                  <a:schemeClr val="bg2"/>
                </a:solidFill>
              </a:rPr>
              <a:t>Mask</a:t>
            </a:r>
            <a:r>
              <a:rPr lang="fr-FR" b="1" dirty="0">
                <a:solidFill>
                  <a:schemeClr val="bg2"/>
                </a:solidFill>
              </a:rPr>
              <a:t> :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ACCC362-4634-47AD-A8A5-25FA6BBB9C52}"/>
              </a:ext>
            </a:extLst>
          </p:cNvPr>
          <p:cNvSpPr txBox="1"/>
          <p:nvPr/>
        </p:nvSpPr>
        <p:spPr>
          <a:xfrm>
            <a:off x="1094512" y="1361785"/>
            <a:ext cx="41277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>
                <a:solidFill>
                  <a:schemeClr val="bg2"/>
                </a:solidFill>
              </a:rPr>
              <a:t> - Use to give the design of the electrodes</a:t>
            </a:r>
          </a:p>
          <a:p>
            <a:r>
              <a:rPr lang="fr-FR" sz="1200" b="1" dirty="0">
                <a:solidFill>
                  <a:schemeClr val="bg2"/>
                </a:solidFill>
              </a:rPr>
              <a:t> - A part lets the UV rays through, the other is </a:t>
            </a:r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opaque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C7DA15B-F640-4D0D-91CF-4F5BDFF6B79A}"/>
              </a:ext>
            </a:extLst>
          </p:cNvPr>
          <p:cNvCxnSpPr>
            <a:cxnSpLocks/>
          </p:cNvCxnSpPr>
          <p:nvPr/>
        </p:nvCxnSpPr>
        <p:spPr>
          <a:xfrm>
            <a:off x="6014720" y="2032000"/>
            <a:ext cx="0" cy="883626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321F0F50-D25C-499D-8374-EBEB9A5B6BB4}"/>
              </a:ext>
            </a:extLst>
          </p:cNvPr>
          <p:cNvCxnSpPr>
            <a:cxnSpLocks/>
          </p:cNvCxnSpPr>
          <p:nvPr/>
        </p:nvCxnSpPr>
        <p:spPr>
          <a:xfrm flipH="1">
            <a:off x="4775200" y="2021840"/>
            <a:ext cx="1239520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B0F63349-2A27-44BE-8FAD-35BCE68BC72D}"/>
              </a:ext>
            </a:extLst>
          </p:cNvPr>
          <p:cNvCxnSpPr>
            <a:cxnSpLocks/>
          </p:cNvCxnSpPr>
          <p:nvPr/>
        </p:nvCxnSpPr>
        <p:spPr>
          <a:xfrm flipV="1">
            <a:off x="4775200" y="1842331"/>
            <a:ext cx="0" cy="189669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924A6FEB-E044-482B-BDAC-C3D0FD67AABA}"/>
              </a:ext>
            </a:extLst>
          </p:cNvPr>
          <p:cNvSpPr/>
          <p:nvPr/>
        </p:nvSpPr>
        <p:spPr>
          <a:xfrm>
            <a:off x="6461758" y="1333374"/>
            <a:ext cx="5001487" cy="688464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92D1BE15-B446-45D1-B25C-7D70D6D8A7D0}"/>
              </a:ext>
            </a:extLst>
          </p:cNvPr>
          <p:cNvSpPr txBox="1"/>
          <p:nvPr/>
        </p:nvSpPr>
        <p:spPr>
          <a:xfrm>
            <a:off x="6482128" y="1333374"/>
            <a:ext cx="828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>
                <a:solidFill>
                  <a:schemeClr val="bg2"/>
                </a:solidFill>
              </a:rPr>
              <a:t>Pattern</a:t>
            </a:r>
            <a:r>
              <a:rPr lang="fr-FR" b="1" dirty="0">
                <a:solidFill>
                  <a:schemeClr val="bg2"/>
                </a:solidFill>
              </a:rPr>
              <a:t> :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93E74A4F-2A0F-4B2F-BD56-D7F1FD5EF20C}"/>
              </a:ext>
            </a:extLst>
          </p:cNvPr>
          <p:cNvSpPr txBox="1"/>
          <p:nvPr/>
        </p:nvSpPr>
        <p:spPr>
          <a:xfrm>
            <a:off x="7187991" y="1340560"/>
            <a:ext cx="42956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fr-FR" sz="1200" b="1" dirty="0">
                <a:solidFill>
                  <a:schemeClr val="bg2"/>
                </a:solidFill>
              </a:rPr>
              <a:t>Centered to assure balance during UV insolation</a:t>
            </a:r>
          </a:p>
          <a:p>
            <a:pPr marL="171450" indent="-171450">
              <a:buFontTx/>
              <a:buChar char="-"/>
            </a:pPr>
            <a:r>
              <a:rPr lang="fr-FR" sz="1200" b="1" dirty="0">
                <a:solidFill>
                  <a:schemeClr val="bg2"/>
                </a:solidFill>
              </a:rPr>
              <a:t>One huge electrode in a side, several in the other side</a:t>
            </a:r>
          </a:p>
          <a:p>
            <a:pPr marL="171450" indent="-171450">
              <a:buFontTx/>
              <a:buChar char="-"/>
            </a:pPr>
            <a:r>
              <a:rPr lang="fr-FR" sz="1200" b="1" dirty="0">
                <a:solidFill>
                  <a:schemeClr val="bg2"/>
                </a:solidFill>
              </a:rPr>
              <a:t>6 version : one has been used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E0D64-26E8-4852-A027-C4490D7F2648}"/>
              </a:ext>
            </a:extLst>
          </p:cNvPr>
          <p:cNvSpPr/>
          <p:nvPr/>
        </p:nvSpPr>
        <p:spPr>
          <a:xfrm>
            <a:off x="9743440" y="4613352"/>
            <a:ext cx="375920" cy="467360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40070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22" grpId="0" animBg="1"/>
      <p:bldP spid="26" grpId="0" animBg="1"/>
      <p:bldP spid="27" grpId="0"/>
      <p:bldP spid="29" grpId="0"/>
      <p:bldP spid="40" grpId="0" animBg="1"/>
      <p:bldP spid="41" grpId="0"/>
      <p:bldP spid="44" grpId="0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2B2CA1EC-4F87-44EA-85CE-756178D4CADE}"/>
              </a:ext>
            </a:extLst>
          </p:cNvPr>
          <p:cNvSpPr/>
          <p:nvPr/>
        </p:nvSpPr>
        <p:spPr>
          <a:xfrm>
            <a:off x="6606814" y="2385281"/>
            <a:ext cx="1279885" cy="5060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201BA26-B942-4BA5-8246-BC518F4E8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058" y="3585175"/>
            <a:ext cx="4609647" cy="2409589"/>
          </a:xfrm>
          <a:prstGeom prst="rect">
            <a:avLst/>
          </a:prstGeom>
        </p:spPr>
      </p:pic>
      <p:cxnSp>
        <p:nvCxnSpPr>
          <p:cNvPr id="250" name="Google Shape;250;p11"/>
          <p:cNvCxnSpPr/>
          <p:nvPr/>
        </p:nvCxnSpPr>
        <p:spPr>
          <a:xfrm>
            <a:off x="426939" y="1010079"/>
            <a:ext cx="7251118" cy="0"/>
          </a:xfrm>
          <a:prstGeom prst="straightConnector1">
            <a:avLst/>
          </a:prstGeom>
          <a:noFill/>
          <a:ln w="57150" cap="flat" cmpd="sng">
            <a:solidFill>
              <a:srgbClr val="0097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1" name="Google Shape;251;p11"/>
          <p:cNvSpPr/>
          <p:nvPr/>
        </p:nvSpPr>
        <p:spPr>
          <a:xfrm>
            <a:off x="0" y="6349042"/>
            <a:ext cx="12192000" cy="508958"/>
          </a:xfrm>
          <a:prstGeom prst="rect">
            <a:avLst/>
          </a:prstGeom>
          <a:solidFill>
            <a:srgbClr val="0097F0"/>
          </a:solidFill>
          <a:ln w="19050" cap="flat" cmpd="sng">
            <a:solidFill>
              <a:srgbClr val="0097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1"/>
          <p:cNvSpPr txBox="1"/>
          <p:nvPr/>
        </p:nvSpPr>
        <p:spPr>
          <a:xfrm>
            <a:off x="673682" y="363748"/>
            <a:ext cx="993029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fr-FR" sz="3600" b="1" dirty="0">
                <a:solidFill>
                  <a:srgbClr val="0097F0"/>
                </a:solidFill>
              </a:rPr>
              <a:t>III . 2 : </a:t>
            </a:r>
            <a:r>
              <a:rPr lang="fr-FR" sz="3600" b="1" dirty="0">
                <a:solidFill>
                  <a:srgbClr val="0097F0"/>
                </a:solidFill>
                <a:latin typeface="Arial"/>
                <a:ea typeface="Arial"/>
                <a:cs typeface="Arial"/>
                <a:sym typeface="Arial"/>
              </a:rPr>
              <a:t>Mask, design and charaterization</a:t>
            </a:r>
            <a:endParaRPr sz="3600" b="1" dirty="0">
              <a:solidFill>
                <a:srgbClr val="0097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1"/>
          <p:cNvSpPr txBox="1"/>
          <p:nvPr/>
        </p:nvSpPr>
        <p:spPr>
          <a:xfrm>
            <a:off x="1987225" y="6418855"/>
            <a:ext cx="26053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Polytech Orleans</a:t>
            </a:r>
            <a:endParaRPr/>
          </a:p>
        </p:txBody>
      </p:sp>
      <p:sp>
        <p:nvSpPr>
          <p:cNvPr id="254" name="Google Shape;254;p11"/>
          <p:cNvSpPr txBox="1"/>
          <p:nvPr/>
        </p:nvSpPr>
        <p:spPr>
          <a:xfrm>
            <a:off x="5359400" y="6418855"/>
            <a:ext cx="26053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Ilan CROZAT</a:t>
            </a:r>
            <a:endParaRPr/>
          </a:p>
        </p:txBody>
      </p:sp>
      <p:sp>
        <p:nvSpPr>
          <p:cNvPr id="255" name="Google Shape;255;p11"/>
          <p:cNvSpPr txBox="1"/>
          <p:nvPr/>
        </p:nvSpPr>
        <p:spPr>
          <a:xfrm>
            <a:off x="8342085" y="6443385"/>
            <a:ext cx="26053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2024 - 2025</a:t>
            </a:r>
            <a:endParaRPr/>
          </a:p>
        </p:txBody>
      </p:sp>
      <p:sp>
        <p:nvSpPr>
          <p:cNvPr id="256" name="Google Shape;256;p11"/>
          <p:cNvSpPr/>
          <p:nvPr/>
        </p:nvSpPr>
        <p:spPr>
          <a:xfrm>
            <a:off x="10840354" y="5994764"/>
            <a:ext cx="1083131" cy="668615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11" descr="Une image contenant Police, Graphique, logo, symbole&#10;&#10;Le contenu généré par l’IA peut être incorrect."/>
          <p:cNvPicPr preferRelativeResize="0"/>
          <p:nvPr/>
        </p:nvPicPr>
        <p:blipFill rotWithShape="1">
          <a:blip r:embed="rId4">
            <a:alphaModFix/>
          </a:blip>
          <a:srcRect r="69063"/>
          <a:stretch/>
        </p:blipFill>
        <p:spPr>
          <a:xfrm>
            <a:off x="11140478" y="5896108"/>
            <a:ext cx="573782" cy="576388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1"/>
          <p:cNvSpPr txBox="1"/>
          <p:nvPr/>
        </p:nvSpPr>
        <p:spPr>
          <a:xfrm>
            <a:off x="11643924" y="194621"/>
            <a:ext cx="54807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endParaRPr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E4D316F-FB1F-4BBF-97F2-39FBA146A3A0}"/>
              </a:ext>
            </a:extLst>
          </p:cNvPr>
          <p:cNvSpPr txBox="1"/>
          <p:nvPr/>
        </p:nvSpPr>
        <p:spPr>
          <a:xfrm>
            <a:off x="4544028" y="5949161"/>
            <a:ext cx="2701601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>
                <a:lumMod val="90000"/>
                <a:lumOff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900" b="1" i="1" dirty="0"/>
              <a:t>Diagram of the substrat with electrodes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99D3B66-C317-4B91-8350-A6A8E3DC2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8028" y="1262883"/>
            <a:ext cx="3561693" cy="2142454"/>
          </a:xfrm>
          <a:prstGeom prst="rect">
            <a:avLst/>
          </a:prstGeom>
        </p:spPr>
      </p:pic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C1E7F81C-ED27-4092-B4F8-CEF25C4E06C1}"/>
              </a:ext>
            </a:extLst>
          </p:cNvPr>
          <p:cNvSpPr/>
          <p:nvPr/>
        </p:nvSpPr>
        <p:spPr>
          <a:xfrm>
            <a:off x="5486400" y="1228380"/>
            <a:ext cx="6227860" cy="506095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3F533C9-F84F-4897-9F4C-3AE3FC0B5BE2}"/>
              </a:ext>
            </a:extLst>
          </p:cNvPr>
          <p:cNvSpPr txBox="1"/>
          <p:nvPr/>
        </p:nvSpPr>
        <p:spPr>
          <a:xfrm>
            <a:off x="6451600" y="1235566"/>
            <a:ext cx="5394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>
                <a:solidFill>
                  <a:schemeClr val="bg2"/>
                </a:solidFill>
              </a:rPr>
              <a:t>- Designing several  « ways » to charaterize different carbon surfaces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6F6BFAB-F312-4787-9FD2-D5384809F5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7438077" y="2619117"/>
            <a:ext cx="3383847" cy="2330570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DD660DC1-4B15-484B-B268-E8633F95E271}"/>
              </a:ext>
            </a:extLst>
          </p:cNvPr>
          <p:cNvGrpSpPr/>
          <p:nvPr/>
        </p:nvGrpSpPr>
        <p:grpSpPr>
          <a:xfrm>
            <a:off x="7415328" y="3687737"/>
            <a:ext cx="1098774" cy="246383"/>
            <a:chOff x="6865940" y="3783925"/>
            <a:chExt cx="1098774" cy="24638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D203B6E-3AE8-48EF-8E9D-D89105E11938}"/>
                </a:ext>
              </a:extLst>
            </p:cNvPr>
            <p:cNvSpPr/>
            <p:nvPr/>
          </p:nvSpPr>
          <p:spPr>
            <a:xfrm rot="850000">
              <a:off x="6865940" y="3783925"/>
              <a:ext cx="1004289" cy="5450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479F8152-D01E-497E-A21A-8BF3C7DC39BC}"/>
                </a:ext>
              </a:extLst>
            </p:cNvPr>
            <p:cNvSpPr/>
            <p:nvPr/>
          </p:nvSpPr>
          <p:spPr>
            <a:xfrm>
              <a:off x="7797945" y="3863323"/>
              <a:ext cx="166769" cy="16698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9F5A2362-ACBD-47B6-82B5-8E7169DB81E0}"/>
              </a:ext>
            </a:extLst>
          </p:cNvPr>
          <p:cNvGrpSpPr/>
          <p:nvPr/>
        </p:nvGrpSpPr>
        <p:grpSpPr>
          <a:xfrm flipH="1">
            <a:off x="9853728" y="2545412"/>
            <a:ext cx="1098774" cy="246383"/>
            <a:chOff x="6865940" y="3783925"/>
            <a:chExt cx="1098774" cy="24638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D6033F7-3F07-45BC-9DBE-75C97410B0B4}"/>
                </a:ext>
              </a:extLst>
            </p:cNvPr>
            <p:cNvSpPr/>
            <p:nvPr/>
          </p:nvSpPr>
          <p:spPr>
            <a:xfrm rot="850000">
              <a:off x="6865940" y="3783925"/>
              <a:ext cx="1004289" cy="5450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B07AAE4B-6F7B-420B-9758-AE3DD72A7602}"/>
                </a:ext>
              </a:extLst>
            </p:cNvPr>
            <p:cNvSpPr/>
            <p:nvPr/>
          </p:nvSpPr>
          <p:spPr>
            <a:xfrm>
              <a:off x="7797945" y="3863323"/>
              <a:ext cx="166769" cy="16698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901A3C57-C4C2-49D7-B3AC-DDF3C4CD965F}"/>
              </a:ext>
            </a:extLst>
          </p:cNvPr>
          <p:cNvGrpSpPr/>
          <p:nvPr/>
        </p:nvGrpSpPr>
        <p:grpSpPr>
          <a:xfrm flipH="1">
            <a:off x="9881267" y="3324127"/>
            <a:ext cx="1098774" cy="246383"/>
            <a:chOff x="6865940" y="3783925"/>
            <a:chExt cx="1098774" cy="24638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63DD70C-D999-4743-AFB2-2D745180ECDE}"/>
                </a:ext>
              </a:extLst>
            </p:cNvPr>
            <p:cNvSpPr/>
            <p:nvPr/>
          </p:nvSpPr>
          <p:spPr>
            <a:xfrm rot="850000">
              <a:off x="6865940" y="3783925"/>
              <a:ext cx="1004289" cy="5450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28A5F881-E31B-4B4A-BF1E-71EB66003254}"/>
                </a:ext>
              </a:extLst>
            </p:cNvPr>
            <p:cNvSpPr/>
            <p:nvPr/>
          </p:nvSpPr>
          <p:spPr>
            <a:xfrm>
              <a:off x="7797945" y="3863323"/>
              <a:ext cx="166769" cy="16698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BDDA7D54-81DC-466A-B31F-AC5AB559DB0C}"/>
              </a:ext>
            </a:extLst>
          </p:cNvPr>
          <p:cNvGrpSpPr/>
          <p:nvPr/>
        </p:nvGrpSpPr>
        <p:grpSpPr>
          <a:xfrm flipH="1">
            <a:off x="9881267" y="3989235"/>
            <a:ext cx="1098774" cy="246383"/>
            <a:chOff x="6865940" y="3783925"/>
            <a:chExt cx="1098774" cy="246383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15A4C29-9AC8-48C3-88B1-AADF0471B7C9}"/>
                </a:ext>
              </a:extLst>
            </p:cNvPr>
            <p:cNvSpPr/>
            <p:nvPr/>
          </p:nvSpPr>
          <p:spPr>
            <a:xfrm rot="850000">
              <a:off x="6865940" y="3783925"/>
              <a:ext cx="1004289" cy="5450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3CCEFCB2-B5E1-4A1F-9DE7-9E400FC1A12C}"/>
                </a:ext>
              </a:extLst>
            </p:cNvPr>
            <p:cNvSpPr/>
            <p:nvPr/>
          </p:nvSpPr>
          <p:spPr>
            <a:xfrm>
              <a:off x="7797945" y="3863323"/>
              <a:ext cx="166769" cy="16698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AE00498E-C233-4B25-A9BB-161EB23DD32D}"/>
              </a:ext>
            </a:extLst>
          </p:cNvPr>
          <p:cNvGrpSpPr/>
          <p:nvPr/>
        </p:nvGrpSpPr>
        <p:grpSpPr>
          <a:xfrm flipH="1">
            <a:off x="9872666" y="4742237"/>
            <a:ext cx="1098774" cy="246383"/>
            <a:chOff x="6865940" y="3783925"/>
            <a:chExt cx="1098774" cy="246383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BAD57AA-5F4C-4EE0-AFD8-B5C3394E0402}"/>
                </a:ext>
              </a:extLst>
            </p:cNvPr>
            <p:cNvSpPr/>
            <p:nvPr/>
          </p:nvSpPr>
          <p:spPr>
            <a:xfrm rot="850000">
              <a:off x="6865940" y="3783925"/>
              <a:ext cx="1004289" cy="5450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BAB1A146-19B8-4FE1-881E-BF451D90CE47}"/>
                </a:ext>
              </a:extLst>
            </p:cNvPr>
            <p:cNvSpPr/>
            <p:nvPr/>
          </p:nvSpPr>
          <p:spPr>
            <a:xfrm>
              <a:off x="7797945" y="3863323"/>
              <a:ext cx="166769" cy="16698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49" name="ZoneTexte 48">
            <a:extLst>
              <a:ext uri="{FF2B5EF4-FFF2-40B4-BE49-F238E27FC236}">
                <a16:creationId xmlns:a16="http://schemas.microsoft.com/office/drawing/2014/main" id="{F8934B54-9D4F-4E7C-8DD6-3E9D4B3CAF73}"/>
              </a:ext>
            </a:extLst>
          </p:cNvPr>
          <p:cNvSpPr txBox="1"/>
          <p:nvPr/>
        </p:nvSpPr>
        <p:spPr>
          <a:xfrm>
            <a:off x="5740401" y="1210469"/>
            <a:ext cx="828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>
                <a:solidFill>
                  <a:schemeClr val="bg2"/>
                </a:solidFill>
              </a:rPr>
              <a:t>Design</a:t>
            </a:r>
            <a:r>
              <a:rPr lang="fr-FR" b="1" dirty="0">
                <a:solidFill>
                  <a:schemeClr val="bg2"/>
                </a:solidFill>
              </a:rPr>
              <a:t> :</a:t>
            </a:r>
          </a:p>
        </p:txBody>
      </p: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0A6BA5A6-8AF8-47DD-853F-E06D24FE146F}"/>
              </a:ext>
            </a:extLst>
          </p:cNvPr>
          <p:cNvGrpSpPr/>
          <p:nvPr/>
        </p:nvGrpSpPr>
        <p:grpSpPr>
          <a:xfrm>
            <a:off x="8514102" y="1907032"/>
            <a:ext cx="726182" cy="814950"/>
            <a:chOff x="8514102" y="1907032"/>
            <a:chExt cx="726182" cy="814950"/>
          </a:xfrm>
        </p:grpSpPr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3DB739DC-6360-42D9-B7D7-310329959C05}"/>
                </a:ext>
              </a:extLst>
            </p:cNvPr>
            <p:cNvCxnSpPr>
              <a:cxnSpLocks/>
            </p:cNvCxnSpPr>
            <p:nvPr/>
          </p:nvCxnSpPr>
          <p:spPr>
            <a:xfrm>
              <a:off x="8886678" y="2163659"/>
              <a:ext cx="161104" cy="5583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 : coins arrondis 52">
              <a:extLst>
                <a:ext uri="{FF2B5EF4-FFF2-40B4-BE49-F238E27FC236}">
                  <a16:creationId xmlns:a16="http://schemas.microsoft.com/office/drawing/2014/main" id="{06C36EA0-57AA-427E-9124-68B135E0ED20}"/>
                </a:ext>
              </a:extLst>
            </p:cNvPr>
            <p:cNvSpPr/>
            <p:nvPr/>
          </p:nvSpPr>
          <p:spPr>
            <a:xfrm>
              <a:off x="8514102" y="1907032"/>
              <a:ext cx="726182" cy="280325"/>
            </a:xfrm>
            <a:prstGeom prst="round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54" name="ZoneTexte 53">
            <a:extLst>
              <a:ext uri="{FF2B5EF4-FFF2-40B4-BE49-F238E27FC236}">
                <a16:creationId xmlns:a16="http://schemas.microsoft.com/office/drawing/2014/main" id="{00A304B8-8862-4DA5-98F7-82178492B578}"/>
              </a:ext>
            </a:extLst>
          </p:cNvPr>
          <p:cNvSpPr txBox="1"/>
          <p:nvPr/>
        </p:nvSpPr>
        <p:spPr>
          <a:xfrm>
            <a:off x="8465367" y="1906807"/>
            <a:ext cx="8236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600" b="1" i="1" dirty="0">
                <a:solidFill>
                  <a:schemeClr val="bg2"/>
                </a:solidFill>
              </a:rPr>
              <a:t>Lowest carbon density</a:t>
            </a:r>
          </a:p>
        </p:txBody>
      </p: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AE47C680-81B3-4924-9C85-FC42DC72D0DE}"/>
              </a:ext>
            </a:extLst>
          </p:cNvPr>
          <p:cNvGrpSpPr/>
          <p:nvPr/>
        </p:nvGrpSpPr>
        <p:grpSpPr>
          <a:xfrm>
            <a:off x="9247907" y="4918808"/>
            <a:ext cx="823651" cy="703627"/>
            <a:chOff x="9247907" y="4918808"/>
            <a:chExt cx="823651" cy="703627"/>
          </a:xfrm>
        </p:grpSpPr>
        <p:cxnSp>
          <p:nvCxnSpPr>
            <p:cNvPr id="56" name="Connecteur droit avec flèche 55">
              <a:extLst>
                <a:ext uri="{FF2B5EF4-FFF2-40B4-BE49-F238E27FC236}">
                  <a16:creationId xmlns:a16="http://schemas.microsoft.com/office/drawing/2014/main" id="{05399A80-DF5D-4238-9D00-0EAE6839DE1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96643" y="4918808"/>
              <a:ext cx="322639" cy="557518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 : coins arrondis 56">
              <a:extLst>
                <a:ext uri="{FF2B5EF4-FFF2-40B4-BE49-F238E27FC236}">
                  <a16:creationId xmlns:a16="http://schemas.microsoft.com/office/drawing/2014/main" id="{25ED14F6-61F0-45C4-9EBA-5CE0E6646C3C}"/>
                </a:ext>
              </a:extLst>
            </p:cNvPr>
            <p:cNvSpPr/>
            <p:nvPr/>
          </p:nvSpPr>
          <p:spPr>
            <a:xfrm>
              <a:off x="9296642" y="5342110"/>
              <a:ext cx="726182" cy="280325"/>
            </a:xfrm>
            <a:prstGeom prst="round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F41BFB7F-0D90-4952-91CB-727248F0694E}"/>
                </a:ext>
              </a:extLst>
            </p:cNvPr>
            <p:cNvSpPr txBox="1"/>
            <p:nvPr/>
          </p:nvSpPr>
          <p:spPr>
            <a:xfrm>
              <a:off x="9247907" y="5337826"/>
              <a:ext cx="82365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600" b="1" i="1" dirty="0">
                  <a:solidFill>
                    <a:schemeClr val="bg2"/>
                  </a:solidFill>
                </a:rPr>
                <a:t>Highest carbon density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4266A2FE-46EA-4C7F-B765-DCD9D348E295}"/>
                  </a:ext>
                </a:extLst>
              </p:cNvPr>
              <p:cNvSpPr txBox="1"/>
              <p:nvPr/>
            </p:nvSpPr>
            <p:spPr>
              <a:xfrm>
                <a:off x="6655247" y="2421308"/>
                <a:ext cx="1159356" cy="409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fr-FR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𝑽𝒐𝒍𝒕𝒂𝒈𝒆</m:t>
                          </m:r>
                        </m:num>
                        <m:den>
                          <m:r>
                            <a:rPr lang="fr-FR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𝑪𝒖𝒓𝒓𝒆𝒏𝒕</m:t>
                          </m:r>
                        </m:den>
                      </m:f>
                    </m:oMath>
                  </m:oMathPara>
                </a14:m>
                <a:endParaRPr lang="fr-FR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4266A2FE-46EA-4C7F-B765-DCD9D348E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247" y="2421308"/>
                <a:ext cx="1159356" cy="409215"/>
              </a:xfrm>
              <a:prstGeom prst="rect">
                <a:avLst/>
              </a:prstGeom>
              <a:blipFill>
                <a:blip r:embed="rId7"/>
                <a:stretch>
                  <a:fillRect l="-2632" t="-4478" r="-4211" b="-134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ZoneTexte 72">
            <a:extLst>
              <a:ext uri="{FF2B5EF4-FFF2-40B4-BE49-F238E27FC236}">
                <a16:creationId xmlns:a16="http://schemas.microsoft.com/office/drawing/2014/main" id="{BA2E6AF7-AC10-45F4-88FD-B47B621AD222}"/>
              </a:ext>
            </a:extLst>
          </p:cNvPr>
          <p:cNvSpPr txBox="1"/>
          <p:nvPr/>
        </p:nvSpPr>
        <p:spPr>
          <a:xfrm>
            <a:off x="6451600" y="1402851"/>
            <a:ext cx="61079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>
                <a:solidFill>
                  <a:schemeClr val="bg2"/>
                </a:solidFill>
              </a:rPr>
              <a:t>- One huge electrode to make the resistivity measurement report</a:t>
            </a:r>
          </a:p>
        </p:txBody>
      </p:sp>
    </p:spTree>
    <p:extLst>
      <p:ext uri="{BB962C8B-B14F-4D97-AF65-F5344CB8AC3E}">
        <p14:creationId xmlns:p14="http://schemas.microsoft.com/office/powerpoint/2010/main" val="37192345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21" grpId="0" animBg="1"/>
      <p:bldP spid="26" grpId="0" animBg="1"/>
      <p:bldP spid="27" grpId="0"/>
      <p:bldP spid="49" grpId="0"/>
      <p:bldP spid="54" grpId="0"/>
      <p:bldP spid="50" grpId="0"/>
      <p:bldP spid="7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48A9BAA3-F8F7-4D91-924F-F91B37A86EE8}"/>
              </a:ext>
            </a:extLst>
          </p:cNvPr>
          <p:cNvGrpSpPr/>
          <p:nvPr/>
        </p:nvGrpSpPr>
        <p:grpSpPr>
          <a:xfrm>
            <a:off x="6369994" y="1163776"/>
            <a:ext cx="2764970" cy="849021"/>
            <a:chOff x="6318623" y="1372192"/>
            <a:chExt cx="2764970" cy="849021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206BF37A-89A8-4B2B-B1E1-759912D3E6C5}"/>
                </a:ext>
              </a:extLst>
            </p:cNvPr>
            <p:cNvSpPr/>
            <p:nvPr/>
          </p:nvSpPr>
          <p:spPr>
            <a:xfrm>
              <a:off x="6318623" y="1458254"/>
              <a:ext cx="2764970" cy="748712"/>
            </a:xfrm>
            <a:prstGeom prst="rect">
              <a:avLst/>
            </a:prstGeom>
            <a:gradFill flip="none" rotWithShape="1">
              <a:gsLst>
                <a:gs pos="0">
                  <a:srgbClr val="FFFABD">
                    <a:shade val="30000"/>
                    <a:satMod val="115000"/>
                  </a:srgbClr>
                </a:gs>
                <a:gs pos="50000">
                  <a:srgbClr val="FFFABD">
                    <a:shade val="67500"/>
                    <a:satMod val="115000"/>
                  </a:srgbClr>
                </a:gs>
                <a:gs pos="100000">
                  <a:srgbClr val="FFFABD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38" name="Connecteur droit 137">
              <a:extLst>
                <a:ext uri="{FF2B5EF4-FFF2-40B4-BE49-F238E27FC236}">
                  <a16:creationId xmlns:a16="http://schemas.microsoft.com/office/drawing/2014/main" id="{3EF32ECF-26BC-4ECD-AB87-5DB3BF6344BA}"/>
                </a:ext>
              </a:extLst>
            </p:cNvPr>
            <p:cNvCxnSpPr>
              <a:cxnSpLocks/>
            </p:cNvCxnSpPr>
            <p:nvPr/>
          </p:nvCxnSpPr>
          <p:spPr>
            <a:xfrm>
              <a:off x="6318623" y="1372192"/>
              <a:ext cx="0" cy="84129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138">
              <a:extLst>
                <a:ext uri="{FF2B5EF4-FFF2-40B4-BE49-F238E27FC236}">
                  <a16:creationId xmlns:a16="http://schemas.microsoft.com/office/drawing/2014/main" id="{BD971D13-4888-403B-AD1B-DEEFEF41889E}"/>
                </a:ext>
              </a:extLst>
            </p:cNvPr>
            <p:cNvCxnSpPr>
              <a:cxnSpLocks/>
            </p:cNvCxnSpPr>
            <p:nvPr/>
          </p:nvCxnSpPr>
          <p:spPr>
            <a:xfrm>
              <a:off x="6318623" y="2213482"/>
              <a:ext cx="276497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cteur droit 139">
              <a:extLst>
                <a:ext uri="{FF2B5EF4-FFF2-40B4-BE49-F238E27FC236}">
                  <a16:creationId xmlns:a16="http://schemas.microsoft.com/office/drawing/2014/main" id="{F3D5FF4A-05DE-4C78-9FEE-A36B6DC422FC}"/>
                </a:ext>
              </a:extLst>
            </p:cNvPr>
            <p:cNvCxnSpPr>
              <a:cxnSpLocks/>
            </p:cNvCxnSpPr>
            <p:nvPr/>
          </p:nvCxnSpPr>
          <p:spPr>
            <a:xfrm>
              <a:off x="9067015" y="1386438"/>
              <a:ext cx="0" cy="8347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e 101">
            <a:extLst>
              <a:ext uri="{FF2B5EF4-FFF2-40B4-BE49-F238E27FC236}">
                <a16:creationId xmlns:a16="http://schemas.microsoft.com/office/drawing/2014/main" id="{075B5FBD-9D39-4129-B99E-6C8143797651}"/>
              </a:ext>
            </a:extLst>
          </p:cNvPr>
          <p:cNvGrpSpPr/>
          <p:nvPr/>
        </p:nvGrpSpPr>
        <p:grpSpPr>
          <a:xfrm>
            <a:off x="700103" y="4933577"/>
            <a:ext cx="2795170" cy="846419"/>
            <a:chOff x="648732" y="5141993"/>
            <a:chExt cx="2795170" cy="84641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208AE7E-D41B-4E3A-AE8A-D90BC1008CAD}"/>
                </a:ext>
              </a:extLst>
            </p:cNvPr>
            <p:cNvSpPr/>
            <p:nvPr/>
          </p:nvSpPr>
          <p:spPr>
            <a:xfrm>
              <a:off x="666214" y="5228055"/>
              <a:ext cx="2764970" cy="748712"/>
            </a:xfrm>
            <a:prstGeom prst="rect">
              <a:avLst/>
            </a:prstGeom>
            <a:gradFill flip="none" rotWithShape="1">
              <a:gsLst>
                <a:gs pos="0">
                  <a:srgbClr val="FFFABD">
                    <a:shade val="30000"/>
                    <a:satMod val="115000"/>
                  </a:srgbClr>
                </a:gs>
                <a:gs pos="50000">
                  <a:srgbClr val="FFFABD">
                    <a:shade val="67500"/>
                    <a:satMod val="115000"/>
                  </a:srgbClr>
                </a:gs>
                <a:gs pos="100000">
                  <a:srgbClr val="FFFABD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00" name="Groupe 99">
              <a:extLst>
                <a:ext uri="{FF2B5EF4-FFF2-40B4-BE49-F238E27FC236}">
                  <a16:creationId xmlns:a16="http://schemas.microsoft.com/office/drawing/2014/main" id="{7C320822-3F3A-453E-89D9-895819A9419C}"/>
                </a:ext>
              </a:extLst>
            </p:cNvPr>
            <p:cNvGrpSpPr/>
            <p:nvPr/>
          </p:nvGrpSpPr>
          <p:grpSpPr>
            <a:xfrm>
              <a:off x="648732" y="5141993"/>
              <a:ext cx="2795170" cy="846419"/>
              <a:chOff x="648732" y="5141993"/>
              <a:chExt cx="2795170" cy="846419"/>
            </a:xfrm>
          </p:grpSpPr>
          <p:cxnSp>
            <p:nvCxnSpPr>
              <p:cNvPr id="14" name="Connecteur droit 13">
                <a:extLst>
                  <a:ext uri="{FF2B5EF4-FFF2-40B4-BE49-F238E27FC236}">
                    <a16:creationId xmlns:a16="http://schemas.microsoft.com/office/drawing/2014/main" id="{F4BF4593-3E9D-43CC-8E29-7BE80ACA4B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214" y="5141993"/>
                <a:ext cx="0" cy="8412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eur droit 16">
                <a:extLst>
                  <a:ext uri="{FF2B5EF4-FFF2-40B4-BE49-F238E27FC236}">
                    <a16:creationId xmlns:a16="http://schemas.microsoft.com/office/drawing/2014/main" id="{968595D9-0C60-40A9-A57E-8C861B1ED9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8732" y="5976768"/>
                <a:ext cx="2795170" cy="1164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Connecteur droit 82">
                <a:extLst>
                  <a:ext uri="{FF2B5EF4-FFF2-40B4-BE49-F238E27FC236}">
                    <a16:creationId xmlns:a16="http://schemas.microsoft.com/office/drawing/2014/main" id="{A94ACE07-BB9F-4116-9D1B-6803E6C9D5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25119" y="5141993"/>
                <a:ext cx="0" cy="83477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1" name="Groupe 140">
            <a:extLst>
              <a:ext uri="{FF2B5EF4-FFF2-40B4-BE49-F238E27FC236}">
                <a16:creationId xmlns:a16="http://schemas.microsoft.com/office/drawing/2014/main" id="{E04752A8-207D-4666-B06A-C11A81C10B94}"/>
              </a:ext>
            </a:extLst>
          </p:cNvPr>
          <p:cNvGrpSpPr/>
          <p:nvPr/>
        </p:nvGrpSpPr>
        <p:grpSpPr>
          <a:xfrm>
            <a:off x="6369994" y="3819580"/>
            <a:ext cx="2800782" cy="945315"/>
            <a:chOff x="6318623" y="4027996"/>
            <a:chExt cx="2800782" cy="945315"/>
          </a:xfrm>
        </p:grpSpPr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E178EFDF-40D4-4F1B-8CFC-45301F2BC200}"/>
                </a:ext>
              </a:extLst>
            </p:cNvPr>
            <p:cNvSpPr/>
            <p:nvPr/>
          </p:nvSpPr>
          <p:spPr>
            <a:xfrm>
              <a:off x="6322951" y="4125505"/>
              <a:ext cx="2764970" cy="84129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6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6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82" name="Connecteur droit 181">
              <a:extLst>
                <a:ext uri="{FF2B5EF4-FFF2-40B4-BE49-F238E27FC236}">
                  <a16:creationId xmlns:a16="http://schemas.microsoft.com/office/drawing/2014/main" id="{E0E2A0EE-2951-404D-B564-CCDC19948294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1" y="4027996"/>
              <a:ext cx="0" cy="94531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cteur droit 182">
              <a:extLst>
                <a:ext uri="{FF2B5EF4-FFF2-40B4-BE49-F238E27FC236}">
                  <a16:creationId xmlns:a16="http://schemas.microsoft.com/office/drawing/2014/main" id="{AECB9BF3-3E88-4028-B7D8-11FA2D993037}"/>
                </a:ext>
              </a:extLst>
            </p:cNvPr>
            <p:cNvCxnSpPr>
              <a:cxnSpLocks/>
            </p:cNvCxnSpPr>
            <p:nvPr/>
          </p:nvCxnSpPr>
          <p:spPr>
            <a:xfrm>
              <a:off x="6318623" y="4966796"/>
              <a:ext cx="280078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cteur droit 183">
              <a:extLst>
                <a:ext uri="{FF2B5EF4-FFF2-40B4-BE49-F238E27FC236}">
                  <a16:creationId xmlns:a16="http://schemas.microsoft.com/office/drawing/2014/main" id="{25F29DB8-6C4B-4EA7-855F-C2AD54FD0A67}"/>
                </a:ext>
              </a:extLst>
            </p:cNvPr>
            <p:cNvCxnSpPr>
              <a:cxnSpLocks/>
            </p:cNvCxnSpPr>
            <p:nvPr/>
          </p:nvCxnSpPr>
          <p:spPr>
            <a:xfrm>
              <a:off x="9101075" y="4028801"/>
              <a:ext cx="0" cy="9379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9128EFF-FD49-49A5-93F9-99816B4A5919}"/>
              </a:ext>
            </a:extLst>
          </p:cNvPr>
          <p:cNvSpPr/>
          <p:nvPr/>
        </p:nvSpPr>
        <p:spPr>
          <a:xfrm>
            <a:off x="6606926" y="1475414"/>
            <a:ext cx="2265748" cy="1037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5" name="Google Shape;265;p12"/>
          <p:cNvSpPr/>
          <p:nvPr/>
        </p:nvSpPr>
        <p:spPr>
          <a:xfrm>
            <a:off x="0" y="6349042"/>
            <a:ext cx="12192000" cy="508958"/>
          </a:xfrm>
          <a:prstGeom prst="rect">
            <a:avLst/>
          </a:prstGeom>
          <a:solidFill>
            <a:srgbClr val="0097F0"/>
          </a:solidFill>
          <a:ln w="19050" cap="flat" cmpd="sng">
            <a:solidFill>
              <a:srgbClr val="0097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2"/>
          <p:cNvSpPr txBox="1"/>
          <p:nvPr/>
        </p:nvSpPr>
        <p:spPr>
          <a:xfrm>
            <a:off x="673682" y="363748"/>
            <a:ext cx="557036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fr-FR" sz="3600" b="1" dirty="0">
                <a:solidFill>
                  <a:srgbClr val="0097F0"/>
                </a:solidFill>
              </a:rPr>
              <a:t>III . 3 : </a:t>
            </a:r>
            <a:r>
              <a:rPr lang="fr-FR" sz="3600" b="1" dirty="0">
                <a:solidFill>
                  <a:srgbClr val="0097F0"/>
                </a:solidFill>
                <a:latin typeface="Arial"/>
                <a:ea typeface="Arial"/>
                <a:cs typeface="Arial"/>
                <a:sym typeface="Arial"/>
              </a:rPr>
              <a:t>Process flow</a:t>
            </a:r>
            <a:endParaRPr sz="3600" b="1" dirty="0">
              <a:solidFill>
                <a:srgbClr val="0097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2"/>
          <p:cNvSpPr txBox="1"/>
          <p:nvPr/>
        </p:nvSpPr>
        <p:spPr>
          <a:xfrm>
            <a:off x="1987225" y="6418855"/>
            <a:ext cx="26053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Polytech Orleans</a:t>
            </a:r>
            <a:endParaRPr/>
          </a:p>
        </p:txBody>
      </p:sp>
      <p:sp>
        <p:nvSpPr>
          <p:cNvPr id="268" name="Google Shape;268;p12"/>
          <p:cNvSpPr txBox="1"/>
          <p:nvPr/>
        </p:nvSpPr>
        <p:spPr>
          <a:xfrm>
            <a:off x="5359400" y="6418855"/>
            <a:ext cx="26053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Ilan CROZAT</a:t>
            </a:r>
            <a:endParaRPr/>
          </a:p>
        </p:txBody>
      </p:sp>
      <p:sp>
        <p:nvSpPr>
          <p:cNvPr id="269" name="Google Shape;269;p12"/>
          <p:cNvSpPr txBox="1"/>
          <p:nvPr/>
        </p:nvSpPr>
        <p:spPr>
          <a:xfrm>
            <a:off x="8342085" y="6443385"/>
            <a:ext cx="26053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2024 - 2025</a:t>
            </a:r>
            <a:endParaRPr/>
          </a:p>
        </p:txBody>
      </p:sp>
      <p:sp>
        <p:nvSpPr>
          <p:cNvPr id="297" name="Google Shape;297;p12"/>
          <p:cNvSpPr txBox="1"/>
          <p:nvPr/>
        </p:nvSpPr>
        <p:spPr>
          <a:xfrm>
            <a:off x="11643924" y="194621"/>
            <a:ext cx="54807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endParaRPr dirty="0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03F06C72-59CA-4E51-8845-6F7B81B5A7F3}"/>
              </a:ext>
            </a:extLst>
          </p:cNvPr>
          <p:cNvGrpSpPr/>
          <p:nvPr/>
        </p:nvGrpSpPr>
        <p:grpSpPr>
          <a:xfrm>
            <a:off x="932423" y="1376510"/>
            <a:ext cx="2265748" cy="363234"/>
            <a:chOff x="1759889" y="2997642"/>
            <a:chExt cx="2265748" cy="34455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CC3FD61-075B-4B08-86A2-C78C229541CF}"/>
                </a:ext>
              </a:extLst>
            </p:cNvPr>
            <p:cNvSpPr/>
            <p:nvPr/>
          </p:nvSpPr>
          <p:spPr>
            <a:xfrm>
              <a:off x="1759889" y="2997642"/>
              <a:ext cx="2265748" cy="34455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270936D-E34D-42E6-BD12-6879233014C8}"/>
                </a:ext>
              </a:extLst>
            </p:cNvPr>
            <p:cNvSpPr/>
            <p:nvPr/>
          </p:nvSpPr>
          <p:spPr>
            <a:xfrm>
              <a:off x="2115047" y="2997642"/>
              <a:ext cx="1553936" cy="75651"/>
            </a:xfrm>
            <a:prstGeom prst="rect">
              <a:avLst/>
            </a:prstGeom>
            <a:solidFill>
              <a:schemeClr val="tx2">
                <a:lumMod val="9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4F646142-E71F-4EDF-8AFA-03DF497159D8}"/>
              </a:ext>
            </a:extLst>
          </p:cNvPr>
          <p:cNvGrpSpPr/>
          <p:nvPr/>
        </p:nvGrpSpPr>
        <p:grpSpPr>
          <a:xfrm>
            <a:off x="933919" y="2626898"/>
            <a:ext cx="2265748" cy="329669"/>
            <a:chOff x="1759889" y="2997642"/>
            <a:chExt cx="2265748" cy="344555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D47D8BF-92F3-42B0-8C1A-C35638079A9E}"/>
                </a:ext>
              </a:extLst>
            </p:cNvPr>
            <p:cNvSpPr/>
            <p:nvPr/>
          </p:nvSpPr>
          <p:spPr>
            <a:xfrm>
              <a:off x="1759889" y="2997642"/>
              <a:ext cx="2265748" cy="34455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22F6B95-92BE-418B-BE39-F313831FDA7C}"/>
                </a:ext>
              </a:extLst>
            </p:cNvPr>
            <p:cNvSpPr/>
            <p:nvPr/>
          </p:nvSpPr>
          <p:spPr>
            <a:xfrm>
              <a:off x="2115047" y="2997642"/>
              <a:ext cx="1553936" cy="75651"/>
            </a:xfrm>
            <a:prstGeom prst="rect">
              <a:avLst/>
            </a:prstGeom>
            <a:solidFill>
              <a:schemeClr val="tx2">
                <a:lumMod val="9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447C952-4827-4072-9797-31D9AD0F1478}"/>
              </a:ext>
            </a:extLst>
          </p:cNvPr>
          <p:cNvSpPr/>
          <p:nvPr/>
        </p:nvSpPr>
        <p:spPr>
          <a:xfrm>
            <a:off x="933171" y="2499958"/>
            <a:ext cx="2265748" cy="1037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7BBDEE-DC98-4F14-ACFA-B5CA744B3342}"/>
              </a:ext>
            </a:extLst>
          </p:cNvPr>
          <p:cNvSpPr/>
          <p:nvPr/>
        </p:nvSpPr>
        <p:spPr>
          <a:xfrm>
            <a:off x="932423" y="2369612"/>
            <a:ext cx="2265748" cy="1072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15A1290B-1591-49E5-AC0B-8E9FC8D2A6E2}"/>
              </a:ext>
            </a:extLst>
          </p:cNvPr>
          <p:cNvGrpSpPr/>
          <p:nvPr/>
        </p:nvGrpSpPr>
        <p:grpSpPr>
          <a:xfrm>
            <a:off x="937976" y="4166891"/>
            <a:ext cx="2265748" cy="329669"/>
            <a:chOff x="1759889" y="2997642"/>
            <a:chExt cx="2265748" cy="34455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996307-92F6-439E-ADC1-497C50CB47B9}"/>
                </a:ext>
              </a:extLst>
            </p:cNvPr>
            <p:cNvSpPr/>
            <p:nvPr/>
          </p:nvSpPr>
          <p:spPr>
            <a:xfrm>
              <a:off x="1759889" y="2997642"/>
              <a:ext cx="2265748" cy="34455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B0802C4-D3F4-45C0-94BB-64F394F74ED8}"/>
                </a:ext>
              </a:extLst>
            </p:cNvPr>
            <p:cNvSpPr/>
            <p:nvPr/>
          </p:nvSpPr>
          <p:spPr>
            <a:xfrm>
              <a:off x="2115047" y="2997642"/>
              <a:ext cx="1553936" cy="75651"/>
            </a:xfrm>
            <a:prstGeom prst="rect">
              <a:avLst/>
            </a:prstGeom>
            <a:solidFill>
              <a:schemeClr val="tx2">
                <a:lumMod val="9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CF66E8B6-06A1-4CED-9179-EE15ED7040B8}"/>
              </a:ext>
            </a:extLst>
          </p:cNvPr>
          <p:cNvSpPr/>
          <p:nvPr/>
        </p:nvSpPr>
        <p:spPr>
          <a:xfrm>
            <a:off x="937228" y="4039951"/>
            <a:ext cx="2265748" cy="1037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C5354DE-81A7-4843-A9A7-E5254B22EDA4}"/>
              </a:ext>
            </a:extLst>
          </p:cNvPr>
          <p:cNvSpPr/>
          <p:nvPr/>
        </p:nvSpPr>
        <p:spPr>
          <a:xfrm>
            <a:off x="936480" y="3909605"/>
            <a:ext cx="2265748" cy="1072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DC5A76-42F4-416D-AC61-BAC78BE19310}"/>
              </a:ext>
            </a:extLst>
          </p:cNvPr>
          <p:cNvSpPr/>
          <p:nvPr/>
        </p:nvSpPr>
        <p:spPr>
          <a:xfrm>
            <a:off x="1592576" y="3754968"/>
            <a:ext cx="953556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336BDF1-F449-4D66-A5F6-C26086C41C73}"/>
              </a:ext>
            </a:extLst>
          </p:cNvPr>
          <p:cNvSpPr/>
          <p:nvPr/>
        </p:nvSpPr>
        <p:spPr>
          <a:xfrm>
            <a:off x="2567245" y="3754968"/>
            <a:ext cx="634983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6B39FF8-4C56-4A41-99C4-6F2CD5686D28}"/>
              </a:ext>
            </a:extLst>
          </p:cNvPr>
          <p:cNvSpPr/>
          <p:nvPr/>
        </p:nvSpPr>
        <p:spPr>
          <a:xfrm>
            <a:off x="936480" y="3754968"/>
            <a:ext cx="634983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9" name="Groupe 98">
            <a:extLst>
              <a:ext uri="{FF2B5EF4-FFF2-40B4-BE49-F238E27FC236}">
                <a16:creationId xmlns:a16="http://schemas.microsoft.com/office/drawing/2014/main" id="{5256E592-EDF0-4B59-896C-CFF3801BB10E}"/>
              </a:ext>
            </a:extLst>
          </p:cNvPr>
          <p:cNvGrpSpPr/>
          <p:nvPr/>
        </p:nvGrpSpPr>
        <p:grpSpPr>
          <a:xfrm>
            <a:off x="1042748" y="3506208"/>
            <a:ext cx="2066622" cy="339633"/>
            <a:chOff x="991377" y="3714624"/>
            <a:chExt cx="2066622" cy="339633"/>
          </a:xfrm>
        </p:grpSpPr>
        <p:sp>
          <p:nvSpPr>
            <p:cNvPr id="12" name="Flèche : bas 11">
              <a:extLst>
                <a:ext uri="{FF2B5EF4-FFF2-40B4-BE49-F238E27FC236}">
                  <a16:creationId xmlns:a16="http://schemas.microsoft.com/office/drawing/2014/main" id="{B68789A5-3125-4F07-A8B0-D81CB654D197}"/>
                </a:ext>
              </a:extLst>
            </p:cNvPr>
            <p:cNvSpPr/>
            <p:nvPr/>
          </p:nvSpPr>
          <p:spPr>
            <a:xfrm>
              <a:off x="991377" y="3859725"/>
              <a:ext cx="72887" cy="189648"/>
            </a:xfrm>
            <a:prstGeom prst="down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3" name="Flèche : bas 62">
              <a:extLst>
                <a:ext uri="{FF2B5EF4-FFF2-40B4-BE49-F238E27FC236}">
                  <a16:creationId xmlns:a16="http://schemas.microsoft.com/office/drawing/2014/main" id="{AB27B8F0-552E-4A05-A9E0-41E80B7C1A75}"/>
                </a:ext>
              </a:extLst>
            </p:cNvPr>
            <p:cNvSpPr/>
            <p:nvPr/>
          </p:nvSpPr>
          <p:spPr>
            <a:xfrm>
              <a:off x="1175646" y="3858274"/>
              <a:ext cx="72887" cy="189648"/>
            </a:xfrm>
            <a:prstGeom prst="down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Flèche : bas 63">
              <a:extLst>
                <a:ext uri="{FF2B5EF4-FFF2-40B4-BE49-F238E27FC236}">
                  <a16:creationId xmlns:a16="http://schemas.microsoft.com/office/drawing/2014/main" id="{2DA46B82-1BFC-4823-B657-59103E68A1C4}"/>
                </a:ext>
              </a:extLst>
            </p:cNvPr>
            <p:cNvSpPr/>
            <p:nvPr/>
          </p:nvSpPr>
          <p:spPr>
            <a:xfrm>
              <a:off x="1358425" y="3864334"/>
              <a:ext cx="72887" cy="189648"/>
            </a:xfrm>
            <a:prstGeom prst="down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Flèche : bas 64">
              <a:extLst>
                <a:ext uri="{FF2B5EF4-FFF2-40B4-BE49-F238E27FC236}">
                  <a16:creationId xmlns:a16="http://schemas.microsoft.com/office/drawing/2014/main" id="{C6631417-B993-4B0C-B043-077622459F89}"/>
                </a:ext>
              </a:extLst>
            </p:cNvPr>
            <p:cNvSpPr/>
            <p:nvPr/>
          </p:nvSpPr>
          <p:spPr>
            <a:xfrm>
              <a:off x="2618064" y="3860000"/>
              <a:ext cx="72887" cy="189648"/>
            </a:xfrm>
            <a:prstGeom prst="down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Flèche : bas 65">
              <a:extLst>
                <a:ext uri="{FF2B5EF4-FFF2-40B4-BE49-F238E27FC236}">
                  <a16:creationId xmlns:a16="http://schemas.microsoft.com/office/drawing/2014/main" id="{E6A59F8D-2C88-49E2-8D3F-339CCDB15175}"/>
                </a:ext>
              </a:extLst>
            </p:cNvPr>
            <p:cNvSpPr/>
            <p:nvPr/>
          </p:nvSpPr>
          <p:spPr>
            <a:xfrm>
              <a:off x="2802333" y="3858549"/>
              <a:ext cx="72887" cy="189648"/>
            </a:xfrm>
            <a:prstGeom prst="down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Flèche : bas 66">
              <a:extLst>
                <a:ext uri="{FF2B5EF4-FFF2-40B4-BE49-F238E27FC236}">
                  <a16:creationId xmlns:a16="http://schemas.microsoft.com/office/drawing/2014/main" id="{F64C3207-BC81-46B1-8361-41CCDD4BDAD7}"/>
                </a:ext>
              </a:extLst>
            </p:cNvPr>
            <p:cNvSpPr/>
            <p:nvPr/>
          </p:nvSpPr>
          <p:spPr>
            <a:xfrm>
              <a:off x="2985112" y="3864609"/>
              <a:ext cx="72887" cy="189648"/>
            </a:xfrm>
            <a:prstGeom prst="down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95" name="Groupe 94">
              <a:extLst>
                <a:ext uri="{FF2B5EF4-FFF2-40B4-BE49-F238E27FC236}">
                  <a16:creationId xmlns:a16="http://schemas.microsoft.com/office/drawing/2014/main" id="{C9E03084-D0B9-47CA-8CE6-3F1F6E3984EC}"/>
                </a:ext>
              </a:extLst>
            </p:cNvPr>
            <p:cNvGrpSpPr/>
            <p:nvPr/>
          </p:nvGrpSpPr>
          <p:grpSpPr>
            <a:xfrm>
              <a:off x="1689029" y="3714624"/>
              <a:ext cx="620465" cy="203120"/>
              <a:chOff x="1689029" y="3714624"/>
              <a:chExt cx="620465" cy="203120"/>
            </a:xfrm>
          </p:grpSpPr>
          <p:sp>
            <p:nvSpPr>
              <p:cNvPr id="68" name="Flèche : bas 67">
                <a:extLst>
                  <a:ext uri="{FF2B5EF4-FFF2-40B4-BE49-F238E27FC236}">
                    <a16:creationId xmlns:a16="http://schemas.microsoft.com/office/drawing/2014/main" id="{7801913E-EFC4-4570-A996-438B832298C4}"/>
                  </a:ext>
                </a:extLst>
              </p:cNvPr>
              <p:cNvSpPr/>
              <p:nvPr/>
            </p:nvSpPr>
            <p:spPr>
              <a:xfrm>
                <a:off x="1689029" y="3716075"/>
                <a:ext cx="72887" cy="189648"/>
              </a:xfrm>
              <a:prstGeom prst="downArrow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9" name="Flèche : bas 68">
                <a:extLst>
                  <a:ext uri="{FF2B5EF4-FFF2-40B4-BE49-F238E27FC236}">
                    <a16:creationId xmlns:a16="http://schemas.microsoft.com/office/drawing/2014/main" id="{36AA8FA0-0571-4BE3-A86D-A33252576913}"/>
                  </a:ext>
                </a:extLst>
              </p:cNvPr>
              <p:cNvSpPr/>
              <p:nvPr/>
            </p:nvSpPr>
            <p:spPr>
              <a:xfrm>
                <a:off x="1873298" y="3714624"/>
                <a:ext cx="72887" cy="189648"/>
              </a:xfrm>
              <a:prstGeom prst="downArrow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0" name="Flèche : bas 69">
                <a:extLst>
                  <a:ext uri="{FF2B5EF4-FFF2-40B4-BE49-F238E27FC236}">
                    <a16:creationId xmlns:a16="http://schemas.microsoft.com/office/drawing/2014/main" id="{F46C1E9C-C65D-4B18-99B3-8B87D42192D0}"/>
                  </a:ext>
                </a:extLst>
              </p:cNvPr>
              <p:cNvSpPr/>
              <p:nvPr/>
            </p:nvSpPr>
            <p:spPr>
              <a:xfrm>
                <a:off x="2056077" y="3720684"/>
                <a:ext cx="72887" cy="189648"/>
              </a:xfrm>
              <a:prstGeom prst="downArrow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1" name="Flèche : bas 70">
                <a:extLst>
                  <a:ext uri="{FF2B5EF4-FFF2-40B4-BE49-F238E27FC236}">
                    <a16:creationId xmlns:a16="http://schemas.microsoft.com/office/drawing/2014/main" id="{E9BDCC8A-22FB-4E73-8398-C9FEEF1D6ED5}"/>
                  </a:ext>
                </a:extLst>
              </p:cNvPr>
              <p:cNvSpPr/>
              <p:nvPr/>
            </p:nvSpPr>
            <p:spPr>
              <a:xfrm>
                <a:off x="2236607" y="3728096"/>
                <a:ext cx="72887" cy="189648"/>
              </a:xfrm>
              <a:prstGeom prst="downArrow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9A214262-84A6-495B-AF7F-524237EF814A}"/>
              </a:ext>
            </a:extLst>
          </p:cNvPr>
          <p:cNvGrpSpPr/>
          <p:nvPr/>
        </p:nvGrpSpPr>
        <p:grpSpPr>
          <a:xfrm>
            <a:off x="955265" y="5372708"/>
            <a:ext cx="2265748" cy="329669"/>
            <a:chOff x="1759889" y="2997642"/>
            <a:chExt cx="2265748" cy="344555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9D2B995-F33E-4E58-BA88-989AE7FF7D65}"/>
                </a:ext>
              </a:extLst>
            </p:cNvPr>
            <p:cNvSpPr/>
            <p:nvPr/>
          </p:nvSpPr>
          <p:spPr>
            <a:xfrm>
              <a:off x="1759889" y="2997642"/>
              <a:ext cx="2265748" cy="34455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0579187-1894-436E-80B7-1D05DCC3F3F0}"/>
                </a:ext>
              </a:extLst>
            </p:cNvPr>
            <p:cNvSpPr/>
            <p:nvPr/>
          </p:nvSpPr>
          <p:spPr>
            <a:xfrm>
              <a:off x="2115047" y="2997642"/>
              <a:ext cx="1553936" cy="75651"/>
            </a:xfrm>
            <a:prstGeom prst="rect">
              <a:avLst/>
            </a:prstGeom>
            <a:solidFill>
              <a:schemeClr val="tx2">
                <a:lumMod val="9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C9202D41-9D4A-494A-8A95-DB0D82351ACD}"/>
              </a:ext>
            </a:extLst>
          </p:cNvPr>
          <p:cNvSpPr/>
          <p:nvPr/>
        </p:nvSpPr>
        <p:spPr>
          <a:xfrm>
            <a:off x="954517" y="5245768"/>
            <a:ext cx="2265748" cy="1037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0D2FB0E-253A-40FE-91DE-02ABD6EEDAEF}"/>
              </a:ext>
            </a:extLst>
          </p:cNvPr>
          <p:cNvSpPr/>
          <p:nvPr/>
        </p:nvSpPr>
        <p:spPr>
          <a:xfrm>
            <a:off x="1611361" y="5115422"/>
            <a:ext cx="974669" cy="1037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1732D7E7-EB26-43C9-BE7F-69DC30F98B00}"/>
              </a:ext>
            </a:extLst>
          </p:cNvPr>
          <p:cNvCxnSpPr>
            <a:stCxn id="97" idx="1"/>
            <a:endCxn id="97" idx="1"/>
          </p:cNvCxnSpPr>
          <p:nvPr/>
        </p:nvCxnSpPr>
        <p:spPr>
          <a:xfrm>
            <a:off x="959959" y="516740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FBC28BDE-E8C4-4E7F-8CF4-CD126947F227}"/>
              </a:ext>
            </a:extLst>
          </p:cNvPr>
          <p:cNvGrpSpPr/>
          <p:nvPr/>
        </p:nvGrpSpPr>
        <p:grpSpPr>
          <a:xfrm>
            <a:off x="959959" y="5109074"/>
            <a:ext cx="630290" cy="120767"/>
            <a:chOff x="1761591" y="5307846"/>
            <a:chExt cx="630290" cy="120767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0C1E6527-8941-48F0-9409-9F04AA0FB1C2}"/>
                </a:ext>
              </a:extLst>
            </p:cNvPr>
            <p:cNvSpPr/>
            <p:nvPr/>
          </p:nvSpPr>
          <p:spPr>
            <a:xfrm>
              <a:off x="1761591" y="5314360"/>
              <a:ext cx="630290" cy="1036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69BFAA3E-028E-499C-8FB0-0DF878A7AACA}"/>
                </a:ext>
              </a:extLst>
            </p:cNvPr>
            <p:cNvCxnSpPr>
              <a:cxnSpLocks/>
            </p:cNvCxnSpPr>
            <p:nvPr/>
          </p:nvCxnSpPr>
          <p:spPr>
            <a:xfrm>
              <a:off x="1785766" y="5307846"/>
              <a:ext cx="113842" cy="107773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cteur droit 103">
              <a:extLst>
                <a:ext uri="{FF2B5EF4-FFF2-40B4-BE49-F238E27FC236}">
                  <a16:creationId xmlns:a16="http://schemas.microsoft.com/office/drawing/2014/main" id="{5FDE9246-5087-42E6-B918-6A2D856DCF4B}"/>
                </a:ext>
              </a:extLst>
            </p:cNvPr>
            <p:cNvCxnSpPr>
              <a:cxnSpLocks/>
            </p:cNvCxnSpPr>
            <p:nvPr/>
          </p:nvCxnSpPr>
          <p:spPr>
            <a:xfrm>
              <a:off x="1933132" y="5309128"/>
              <a:ext cx="113842" cy="107773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droit 104">
              <a:extLst>
                <a:ext uri="{FF2B5EF4-FFF2-40B4-BE49-F238E27FC236}">
                  <a16:creationId xmlns:a16="http://schemas.microsoft.com/office/drawing/2014/main" id="{F5028601-4315-46B5-81DE-49245C77FCA3}"/>
                </a:ext>
              </a:extLst>
            </p:cNvPr>
            <p:cNvCxnSpPr>
              <a:cxnSpLocks/>
            </p:cNvCxnSpPr>
            <p:nvPr/>
          </p:nvCxnSpPr>
          <p:spPr>
            <a:xfrm>
              <a:off x="2076736" y="5315451"/>
              <a:ext cx="113842" cy="107773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cteur droit 105">
              <a:extLst>
                <a:ext uri="{FF2B5EF4-FFF2-40B4-BE49-F238E27FC236}">
                  <a16:creationId xmlns:a16="http://schemas.microsoft.com/office/drawing/2014/main" id="{118A7F8D-16FA-406B-8D68-FE47BDCDB7FF}"/>
                </a:ext>
              </a:extLst>
            </p:cNvPr>
            <p:cNvCxnSpPr>
              <a:cxnSpLocks/>
            </p:cNvCxnSpPr>
            <p:nvPr/>
          </p:nvCxnSpPr>
          <p:spPr>
            <a:xfrm>
              <a:off x="2217209" y="5320840"/>
              <a:ext cx="113842" cy="107773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e 112">
            <a:extLst>
              <a:ext uri="{FF2B5EF4-FFF2-40B4-BE49-F238E27FC236}">
                <a16:creationId xmlns:a16="http://schemas.microsoft.com/office/drawing/2014/main" id="{93DB989F-8D22-4BCE-AD5E-0628F7517ED3}"/>
              </a:ext>
            </a:extLst>
          </p:cNvPr>
          <p:cNvGrpSpPr/>
          <p:nvPr/>
        </p:nvGrpSpPr>
        <p:grpSpPr>
          <a:xfrm>
            <a:off x="2589975" y="5110181"/>
            <a:ext cx="630290" cy="120767"/>
            <a:chOff x="1761591" y="5307846"/>
            <a:chExt cx="630290" cy="120767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E957F978-E48E-47BA-8780-064DE8DB60B2}"/>
                </a:ext>
              </a:extLst>
            </p:cNvPr>
            <p:cNvSpPr/>
            <p:nvPr/>
          </p:nvSpPr>
          <p:spPr>
            <a:xfrm>
              <a:off x="1761591" y="5314360"/>
              <a:ext cx="630290" cy="1036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15" name="Connecteur droit 114">
              <a:extLst>
                <a:ext uri="{FF2B5EF4-FFF2-40B4-BE49-F238E27FC236}">
                  <a16:creationId xmlns:a16="http://schemas.microsoft.com/office/drawing/2014/main" id="{8D62966E-614F-471D-8AB6-EEE0A600347C}"/>
                </a:ext>
              </a:extLst>
            </p:cNvPr>
            <p:cNvCxnSpPr>
              <a:cxnSpLocks/>
            </p:cNvCxnSpPr>
            <p:nvPr/>
          </p:nvCxnSpPr>
          <p:spPr>
            <a:xfrm>
              <a:off x="1785766" y="5307846"/>
              <a:ext cx="113842" cy="107773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115">
              <a:extLst>
                <a:ext uri="{FF2B5EF4-FFF2-40B4-BE49-F238E27FC236}">
                  <a16:creationId xmlns:a16="http://schemas.microsoft.com/office/drawing/2014/main" id="{E9AE5CFA-FB3D-494A-877E-D65E7EC2DAA2}"/>
                </a:ext>
              </a:extLst>
            </p:cNvPr>
            <p:cNvCxnSpPr>
              <a:cxnSpLocks/>
            </p:cNvCxnSpPr>
            <p:nvPr/>
          </p:nvCxnSpPr>
          <p:spPr>
            <a:xfrm>
              <a:off x="1933132" y="5309128"/>
              <a:ext cx="113842" cy="107773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eur droit 116">
              <a:extLst>
                <a:ext uri="{FF2B5EF4-FFF2-40B4-BE49-F238E27FC236}">
                  <a16:creationId xmlns:a16="http://schemas.microsoft.com/office/drawing/2014/main" id="{64C774BB-C772-45FF-9767-40CD11560545}"/>
                </a:ext>
              </a:extLst>
            </p:cNvPr>
            <p:cNvCxnSpPr>
              <a:cxnSpLocks/>
            </p:cNvCxnSpPr>
            <p:nvPr/>
          </p:nvCxnSpPr>
          <p:spPr>
            <a:xfrm>
              <a:off x="2076736" y="5315451"/>
              <a:ext cx="113842" cy="107773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eur droit 117">
              <a:extLst>
                <a:ext uri="{FF2B5EF4-FFF2-40B4-BE49-F238E27FC236}">
                  <a16:creationId xmlns:a16="http://schemas.microsoft.com/office/drawing/2014/main" id="{24F8275C-0FFA-48D6-85C0-5103B1F66865}"/>
                </a:ext>
              </a:extLst>
            </p:cNvPr>
            <p:cNvCxnSpPr>
              <a:cxnSpLocks/>
            </p:cNvCxnSpPr>
            <p:nvPr/>
          </p:nvCxnSpPr>
          <p:spPr>
            <a:xfrm>
              <a:off x="2217209" y="5320840"/>
              <a:ext cx="113842" cy="107773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e 118">
            <a:extLst>
              <a:ext uri="{FF2B5EF4-FFF2-40B4-BE49-F238E27FC236}">
                <a16:creationId xmlns:a16="http://schemas.microsoft.com/office/drawing/2014/main" id="{75C39B7C-5C12-41F0-96AD-DCF903431F16}"/>
              </a:ext>
            </a:extLst>
          </p:cNvPr>
          <p:cNvGrpSpPr/>
          <p:nvPr/>
        </p:nvGrpSpPr>
        <p:grpSpPr>
          <a:xfrm>
            <a:off x="935732" y="3904759"/>
            <a:ext cx="630290" cy="120767"/>
            <a:chOff x="1761591" y="5307846"/>
            <a:chExt cx="630290" cy="12076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3DE57D2F-4BEF-4E98-A1BC-B148A97CBA62}"/>
                </a:ext>
              </a:extLst>
            </p:cNvPr>
            <p:cNvSpPr/>
            <p:nvPr/>
          </p:nvSpPr>
          <p:spPr>
            <a:xfrm>
              <a:off x="1761591" y="5314360"/>
              <a:ext cx="630290" cy="1036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21" name="Connecteur droit 120">
              <a:extLst>
                <a:ext uri="{FF2B5EF4-FFF2-40B4-BE49-F238E27FC236}">
                  <a16:creationId xmlns:a16="http://schemas.microsoft.com/office/drawing/2014/main" id="{100BB601-98C4-4A2D-B643-9221288D7D08}"/>
                </a:ext>
              </a:extLst>
            </p:cNvPr>
            <p:cNvCxnSpPr>
              <a:cxnSpLocks/>
            </p:cNvCxnSpPr>
            <p:nvPr/>
          </p:nvCxnSpPr>
          <p:spPr>
            <a:xfrm>
              <a:off x="1785766" y="5307846"/>
              <a:ext cx="113842" cy="107773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eur droit 121">
              <a:extLst>
                <a:ext uri="{FF2B5EF4-FFF2-40B4-BE49-F238E27FC236}">
                  <a16:creationId xmlns:a16="http://schemas.microsoft.com/office/drawing/2014/main" id="{204A6B8C-EA00-4FAE-8FF8-C6559AEE5998}"/>
                </a:ext>
              </a:extLst>
            </p:cNvPr>
            <p:cNvCxnSpPr>
              <a:cxnSpLocks/>
            </p:cNvCxnSpPr>
            <p:nvPr/>
          </p:nvCxnSpPr>
          <p:spPr>
            <a:xfrm>
              <a:off x="1933132" y="5309128"/>
              <a:ext cx="113842" cy="107773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cteur droit 122">
              <a:extLst>
                <a:ext uri="{FF2B5EF4-FFF2-40B4-BE49-F238E27FC236}">
                  <a16:creationId xmlns:a16="http://schemas.microsoft.com/office/drawing/2014/main" id="{ED4DE2D5-D57E-428C-8044-AF931DACCCC7}"/>
                </a:ext>
              </a:extLst>
            </p:cNvPr>
            <p:cNvCxnSpPr>
              <a:cxnSpLocks/>
            </p:cNvCxnSpPr>
            <p:nvPr/>
          </p:nvCxnSpPr>
          <p:spPr>
            <a:xfrm>
              <a:off x="2076736" y="5315451"/>
              <a:ext cx="113842" cy="107773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droit 123">
              <a:extLst>
                <a:ext uri="{FF2B5EF4-FFF2-40B4-BE49-F238E27FC236}">
                  <a16:creationId xmlns:a16="http://schemas.microsoft.com/office/drawing/2014/main" id="{FF3D6F3D-1585-41A5-B1E2-AA3BFC9D1ED9}"/>
                </a:ext>
              </a:extLst>
            </p:cNvPr>
            <p:cNvCxnSpPr>
              <a:cxnSpLocks/>
            </p:cNvCxnSpPr>
            <p:nvPr/>
          </p:nvCxnSpPr>
          <p:spPr>
            <a:xfrm>
              <a:off x="2217209" y="5320840"/>
              <a:ext cx="113842" cy="107773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e 124">
            <a:extLst>
              <a:ext uri="{FF2B5EF4-FFF2-40B4-BE49-F238E27FC236}">
                <a16:creationId xmlns:a16="http://schemas.microsoft.com/office/drawing/2014/main" id="{AE3CAFD9-7334-42A0-BDF1-95A7D535CEBE}"/>
              </a:ext>
            </a:extLst>
          </p:cNvPr>
          <p:cNvGrpSpPr/>
          <p:nvPr/>
        </p:nvGrpSpPr>
        <p:grpSpPr>
          <a:xfrm>
            <a:off x="2569591" y="3910219"/>
            <a:ext cx="630290" cy="120767"/>
            <a:chOff x="1761591" y="5307846"/>
            <a:chExt cx="630290" cy="120767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CB17C731-932D-4777-8CF5-545B20EA19ED}"/>
                </a:ext>
              </a:extLst>
            </p:cNvPr>
            <p:cNvSpPr/>
            <p:nvPr/>
          </p:nvSpPr>
          <p:spPr>
            <a:xfrm>
              <a:off x="1761591" y="5314360"/>
              <a:ext cx="630290" cy="1036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27" name="Connecteur droit 126">
              <a:extLst>
                <a:ext uri="{FF2B5EF4-FFF2-40B4-BE49-F238E27FC236}">
                  <a16:creationId xmlns:a16="http://schemas.microsoft.com/office/drawing/2014/main" id="{1F4D6C49-1DA8-427E-A019-E708AEAABEBE}"/>
                </a:ext>
              </a:extLst>
            </p:cNvPr>
            <p:cNvCxnSpPr>
              <a:cxnSpLocks/>
            </p:cNvCxnSpPr>
            <p:nvPr/>
          </p:nvCxnSpPr>
          <p:spPr>
            <a:xfrm>
              <a:off x="1785766" y="5307846"/>
              <a:ext cx="113842" cy="107773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cteur droit 127">
              <a:extLst>
                <a:ext uri="{FF2B5EF4-FFF2-40B4-BE49-F238E27FC236}">
                  <a16:creationId xmlns:a16="http://schemas.microsoft.com/office/drawing/2014/main" id="{DD8A62C2-38B9-4B01-A9B9-C74F12D7D7A1}"/>
                </a:ext>
              </a:extLst>
            </p:cNvPr>
            <p:cNvCxnSpPr>
              <a:cxnSpLocks/>
            </p:cNvCxnSpPr>
            <p:nvPr/>
          </p:nvCxnSpPr>
          <p:spPr>
            <a:xfrm>
              <a:off x="1933132" y="5309128"/>
              <a:ext cx="113842" cy="107773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eur droit 128">
              <a:extLst>
                <a:ext uri="{FF2B5EF4-FFF2-40B4-BE49-F238E27FC236}">
                  <a16:creationId xmlns:a16="http://schemas.microsoft.com/office/drawing/2014/main" id="{9290B742-5244-407F-866D-7F04F989D4FE}"/>
                </a:ext>
              </a:extLst>
            </p:cNvPr>
            <p:cNvCxnSpPr>
              <a:cxnSpLocks/>
            </p:cNvCxnSpPr>
            <p:nvPr/>
          </p:nvCxnSpPr>
          <p:spPr>
            <a:xfrm>
              <a:off x="2076736" y="5315451"/>
              <a:ext cx="113842" cy="107773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cteur droit 129">
              <a:extLst>
                <a:ext uri="{FF2B5EF4-FFF2-40B4-BE49-F238E27FC236}">
                  <a16:creationId xmlns:a16="http://schemas.microsoft.com/office/drawing/2014/main" id="{F883073D-206D-42E2-A3C7-5AF04DC9F527}"/>
                </a:ext>
              </a:extLst>
            </p:cNvPr>
            <p:cNvCxnSpPr>
              <a:cxnSpLocks/>
            </p:cNvCxnSpPr>
            <p:nvPr/>
          </p:nvCxnSpPr>
          <p:spPr>
            <a:xfrm>
              <a:off x="2217209" y="5320840"/>
              <a:ext cx="113842" cy="107773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e 132">
            <a:extLst>
              <a:ext uri="{FF2B5EF4-FFF2-40B4-BE49-F238E27FC236}">
                <a16:creationId xmlns:a16="http://schemas.microsoft.com/office/drawing/2014/main" id="{CB413C69-FC50-4EED-A883-959C7B864EB8}"/>
              </a:ext>
            </a:extLst>
          </p:cNvPr>
          <p:cNvGrpSpPr/>
          <p:nvPr/>
        </p:nvGrpSpPr>
        <p:grpSpPr>
          <a:xfrm>
            <a:off x="6607674" y="1602907"/>
            <a:ext cx="2265748" cy="329669"/>
            <a:chOff x="1759889" y="2997642"/>
            <a:chExt cx="2265748" cy="344555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DB147D84-99E2-4601-8325-72D9D135D23D}"/>
                </a:ext>
              </a:extLst>
            </p:cNvPr>
            <p:cNvSpPr/>
            <p:nvPr/>
          </p:nvSpPr>
          <p:spPr>
            <a:xfrm>
              <a:off x="1759889" y="2997642"/>
              <a:ext cx="2265748" cy="34455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5E3951DB-7AC8-46F6-A6EA-391E6B082C9C}"/>
                </a:ext>
              </a:extLst>
            </p:cNvPr>
            <p:cNvSpPr/>
            <p:nvPr/>
          </p:nvSpPr>
          <p:spPr>
            <a:xfrm>
              <a:off x="2115047" y="2997642"/>
              <a:ext cx="1553936" cy="75651"/>
            </a:xfrm>
            <a:prstGeom prst="rect">
              <a:avLst/>
            </a:prstGeom>
            <a:solidFill>
              <a:schemeClr val="tx2">
                <a:lumMod val="9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2492728-2C05-4798-B772-DD98B2F1B94B}"/>
              </a:ext>
            </a:extLst>
          </p:cNvPr>
          <p:cNvSpPr/>
          <p:nvPr/>
        </p:nvSpPr>
        <p:spPr>
          <a:xfrm>
            <a:off x="7366246" y="1474264"/>
            <a:ext cx="752718" cy="1037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476CB84C-D721-4E42-9C38-2B738E292B80}"/>
              </a:ext>
            </a:extLst>
          </p:cNvPr>
          <p:cNvSpPr/>
          <p:nvPr/>
        </p:nvSpPr>
        <p:spPr>
          <a:xfrm>
            <a:off x="7263770" y="1345621"/>
            <a:ext cx="974669" cy="1037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Flèche : droite 39">
            <a:extLst>
              <a:ext uri="{FF2B5EF4-FFF2-40B4-BE49-F238E27FC236}">
                <a16:creationId xmlns:a16="http://schemas.microsoft.com/office/drawing/2014/main" id="{86955CCC-560F-4F46-9791-B3A68739E81F}"/>
              </a:ext>
            </a:extLst>
          </p:cNvPr>
          <p:cNvSpPr/>
          <p:nvPr/>
        </p:nvSpPr>
        <p:spPr>
          <a:xfrm>
            <a:off x="6971613" y="1508754"/>
            <a:ext cx="345259" cy="45719"/>
          </a:xfrm>
          <a:prstGeom prst="rightArrow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3" name="Flèche : droite 142">
            <a:extLst>
              <a:ext uri="{FF2B5EF4-FFF2-40B4-BE49-F238E27FC236}">
                <a16:creationId xmlns:a16="http://schemas.microsoft.com/office/drawing/2014/main" id="{69BDA1CC-5350-4EC1-AC90-3F76661F24F2}"/>
              </a:ext>
            </a:extLst>
          </p:cNvPr>
          <p:cNvSpPr/>
          <p:nvPr/>
        </p:nvSpPr>
        <p:spPr>
          <a:xfrm rot="10800000">
            <a:off x="8171509" y="1503741"/>
            <a:ext cx="345259" cy="45719"/>
          </a:xfrm>
          <a:prstGeom prst="rightArrow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45" name="Groupe 144">
            <a:extLst>
              <a:ext uri="{FF2B5EF4-FFF2-40B4-BE49-F238E27FC236}">
                <a16:creationId xmlns:a16="http://schemas.microsoft.com/office/drawing/2014/main" id="{092BCFEF-A2A3-4BB7-9887-02072F3CA5D8}"/>
              </a:ext>
            </a:extLst>
          </p:cNvPr>
          <p:cNvGrpSpPr/>
          <p:nvPr/>
        </p:nvGrpSpPr>
        <p:grpSpPr>
          <a:xfrm>
            <a:off x="6567178" y="3107283"/>
            <a:ext cx="2265748" cy="329669"/>
            <a:chOff x="1759889" y="2997642"/>
            <a:chExt cx="2265748" cy="344555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CD9D596-EF5A-496E-8623-DF3E74C1240A}"/>
                </a:ext>
              </a:extLst>
            </p:cNvPr>
            <p:cNvSpPr/>
            <p:nvPr/>
          </p:nvSpPr>
          <p:spPr>
            <a:xfrm>
              <a:off x="1759889" y="2997642"/>
              <a:ext cx="2265748" cy="34455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A83C9E9B-0DC0-4A59-87F6-9F13EEFDD8B7}"/>
                </a:ext>
              </a:extLst>
            </p:cNvPr>
            <p:cNvSpPr/>
            <p:nvPr/>
          </p:nvSpPr>
          <p:spPr>
            <a:xfrm>
              <a:off x="2115047" y="2997642"/>
              <a:ext cx="1553936" cy="75651"/>
            </a:xfrm>
            <a:prstGeom prst="rect">
              <a:avLst/>
            </a:prstGeom>
            <a:solidFill>
              <a:schemeClr val="tx2">
                <a:lumMod val="9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86555063-89CC-4B90-9C36-F336185C9205}"/>
              </a:ext>
            </a:extLst>
          </p:cNvPr>
          <p:cNvSpPr/>
          <p:nvPr/>
        </p:nvSpPr>
        <p:spPr>
          <a:xfrm>
            <a:off x="7329800" y="2978640"/>
            <a:ext cx="752718" cy="1037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D652E5-585C-4E94-B138-E9F1E79F142A}"/>
              </a:ext>
            </a:extLst>
          </p:cNvPr>
          <p:cNvSpPr/>
          <p:nvPr/>
        </p:nvSpPr>
        <p:spPr>
          <a:xfrm>
            <a:off x="7227324" y="2849997"/>
            <a:ext cx="974669" cy="1037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3CE5C75-CB74-4F18-8C1C-434BBC61D31A}"/>
              </a:ext>
            </a:extLst>
          </p:cNvPr>
          <p:cNvSpPr/>
          <p:nvPr/>
        </p:nvSpPr>
        <p:spPr>
          <a:xfrm>
            <a:off x="6567178" y="3023608"/>
            <a:ext cx="656096" cy="5883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shade val="30000"/>
                  <a:satMod val="115000"/>
                </a:schemeClr>
              </a:gs>
              <a:gs pos="50000">
                <a:schemeClr val="accent1">
                  <a:tint val="66000"/>
                  <a:satMod val="160000"/>
                  <a:shade val="67500"/>
                  <a:satMod val="115000"/>
                </a:schemeClr>
              </a:gs>
              <a:gs pos="100000">
                <a:schemeClr val="accent1">
                  <a:tint val="66000"/>
                  <a:satMod val="1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2C4FB764-15A2-43B1-A195-9B8FA9A392FE}"/>
              </a:ext>
            </a:extLst>
          </p:cNvPr>
          <p:cNvSpPr/>
          <p:nvPr/>
        </p:nvSpPr>
        <p:spPr>
          <a:xfrm>
            <a:off x="7224668" y="2769782"/>
            <a:ext cx="973985" cy="5882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shade val="30000"/>
                  <a:satMod val="115000"/>
                </a:schemeClr>
              </a:gs>
              <a:gs pos="50000">
                <a:schemeClr val="accent1">
                  <a:tint val="66000"/>
                  <a:satMod val="160000"/>
                  <a:shade val="67500"/>
                  <a:satMod val="115000"/>
                </a:schemeClr>
              </a:gs>
              <a:gs pos="100000">
                <a:schemeClr val="accent1">
                  <a:tint val="66000"/>
                  <a:satMod val="1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D8523288-D133-48A4-A054-01FEF6A8DC75}"/>
              </a:ext>
            </a:extLst>
          </p:cNvPr>
          <p:cNvSpPr/>
          <p:nvPr/>
        </p:nvSpPr>
        <p:spPr>
          <a:xfrm>
            <a:off x="8176677" y="3027315"/>
            <a:ext cx="656096" cy="5883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shade val="30000"/>
                  <a:satMod val="115000"/>
                </a:schemeClr>
              </a:gs>
              <a:gs pos="50000">
                <a:schemeClr val="accent1">
                  <a:tint val="66000"/>
                  <a:satMod val="160000"/>
                  <a:shade val="67500"/>
                  <a:satMod val="115000"/>
                </a:schemeClr>
              </a:gs>
              <a:gs pos="100000">
                <a:schemeClr val="accent1">
                  <a:tint val="66000"/>
                  <a:satMod val="1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7" name="Groupe 106">
            <a:extLst>
              <a:ext uri="{FF2B5EF4-FFF2-40B4-BE49-F238E27FC236}">
                <a16:creationId xmlns:a16="http://schemas.microsoft.com/office/drawing/2014/main" id="{64C931BB-9080-45B3-9B67-8286512F1E93}"/>
              </a:ext>
            </a:extLst>
          </p:cNvPr>
          <p:cNvGrpSpPr/>
          <p:nvPr/>
        </p:nvGrpSpPr>
        <p:grpSpPr>
          <a:xfrm>
            <a:off x="6671929" y="2526814"/>
            <a:ext cx="2078041" cy="459161"/>
            <a:chOff x="6620558" y="2735230"/>
            <a:chExt cx="2078041" cy="459161"/>
          </a:xfrm>
        </p:grpSpPr>
        <p:sp>
          <p:nvSpPr>
            <p:cNvPr id="153" name="Flèche : bas 152">
              <a:extLst>
                <a:ext uri="{FF2B5EF4-FFF2-40B4-BE49-F238E27FC236}">
                  <a16:creationId xmlns:a16="http://schemas.microsoft.com/office/drawing/2014/main" id="{80B29283-AEA8-4209-AB74-E696E21DAF3F}"/>
                </a:ext>
              </a:extLst>
            </p:cNvPr>
            <p:cNvSpPr/>
            <p:nvPr/>
          </p:nvSpPr>
          <p:spPr>
            <a:xfrm>
              <a:off x="6620558" y="2987339"/>
              <a:ext cx="72887" cy="189648"/>
            </a:xfrm>
            <a:prstGeom prst="down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Flèche : bas 153">
              <a:extLst>
                <a:ext uri="{FF2B5EF4-FFF2-40B4-BE49-F238E27FC236}">
                  <a16:creationId xmlns:a16="http://schemas.microsoft.com/office/drawing/2014/main" id="{41183374-2EAC-4CEF-B99C-6402CF385ECE}"/>
                </a:ext>
              </a:extLst>
            </p:cNvPr>
            <p:cNvSpPr/>
            <p:nvPr/>
          </p:nvSpPr>
          <p:spPr>
            <a:xfrm>
              <a:off x="6804827" y="2985888"/>
              <a:ext cx="72887" cy="189648"/>
            </a:xfrm>
            <a:prstGeom prst="down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Flèche : bas 154">
              <a:extLst>
                <a:ext uri="{FF2B5EF4-FFF2-40B4-BE49-F238E27FC236}">
                  <a16:creationId xmlns:a16="http://schemas.microsoft.com/office/drawing/2014/main" id="{07CA84A5-5B11-4680-8495-D410C5EF60DD}"/>
                </a:ext>
              </a:extLst>
            </p:cNvPr>
            <p:cNvSpPr/>
            <p:nvPr/>
          </p:nvSpPr>
          <p:spPr>
            <a:xfrm>
              <a:off x="6987606" y="2991948"/>
              <a:ext cx="72887" cy="189648"/>
            </a:xfrm>
            <a:prstGeom prst="down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Flèche : bas 155">
              <a:extLst>
                <a:ext uri="{FF2B5EF4-FFF2-40B4-BE49-F238E27FC236}">
                  <a16:creationId xmlns:a16="http://schemas.microsoft.com/office/drawing/2014/main" id="{6887EA69-1FEC-4313-A870-FBFEE96C3CCD}"/>
                </a:ext>
              </a:extLst>
            </p:cNvPr>
            <p:cNvSpPr/>
            <p:nvPr/>
          </p:nvSpPr>
          <p:spPr>
            <a:xfrm>
              <a:off x="8258664" y="3000134"/>
              <a:ext cx="72887" cy="189648"/>
            </a:xfrm>
            <a:prstGeom prst="down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Flèche : bas 156">
              <a:extLst>
                <a:ext uri="{FF2B5EF4-FFF2-40B4-BE49-F238E27FC236}">
                  <a16:creationId xmlns:a16="http://schemas.microsoft.com/office/drawing/2014/main" id="{12EF01D7-E0F2-4348-84E5-295656BC3461}"/>
                </a:ext>
              </a:extLst>
            </p:cNvPr>
            <p:cNvSpPr/>
            <p:nvPr/>
          </p:nvSpPr>
          <p:spPr>
            <a:xfrm>
              <a:off x="8442933" y="2998683"/>
              <a:ext cx="72887" cy="189648"/>
            </a:xfrm>
            <a:prstGeom prst="down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Flèche : bas 157">
              <a:extLst>
                <a:ext uri="{FF2B5EF4-FFF2-40B4-BE49-F238E27FC236}">
                  <a16:creationId xmlns:a16="http://schemas.microsoft.com/office/drawing/2014/main" id="{818E1CFA-A3BE-4D61-A4B0-397A76FD4D30}"/>
                </a:ext>
              </a:extLst>
            </p:cNvPr>
            <p:cNvSpPr/>
            <p:nvPr/>
          </p:nvSpPr>
          <p:spPr>
            <a:xfrm>
              <a:off x="8625712" y="3004743"/>
              <a:ext cx="72887" cy="189648"/>
            </a:xfrm>
            <a:prstGeom prst="down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Flèche : bas 158">
              <a:extLst>
                <a:ext uri="{FF2B5EF4-FFF2-40B4-BE49-F238E27FC236}">
                  <a16:creationId xmlns:a16="http://schemas.microsoft.com/office/drawing/2014/main" id="{5A18866F-A9A0-4BD4-9339-A7CC8F8E3EA3}"/>
                </a:ext>
              </a:extLst>
            </p:cNvPr>
            <p:cNvSpPr/>
            <p:nvPr/>
          </p:nvSpPr>
          <p:spPr>
            <a:xfrm>
              <a:off x="7264600" y="2736681"/>
              <a:ext cx="72887" cy="189648"/>
            </a:xfrm>
            <a:prstGeom prst="down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0" name="Flèche : bas 159">
              <a:extLst>
                <a:ext uri="{FF2B5EF4-FFF2-40B4-BE49-F238E27FC236}">
                  <a16:creationId xmlns:a16="http://schemas.microsoft.com/office/drawing/2014/main" id="{F442E181-C6F2-41B3-A3C7-29C1BEEE3DCD}"/>
                </a:ext>
              </a:extLst>
            </p:cNvPr>
            <p:cNvSpPr/>
            <p:nvPr/>
          </p:nvSpPr>
          <p:spPr>
            <a:xfrm>
              <a:off x="7448869" y="2735230"/>
              <a:ext cx="72887" cy="189648"/>
            </a:xfrm>
            <a:prstGeom prst="down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1" name="Flèche : bas 160">
              <a:extLst>
                <a:ext uri="{FF2B5EF4-FFF2-40B4-BE49-F238E27FC236}">
                  <a16:creationId xmlns:a16="http://schemas.microsoft.com/office/drawing/2014/main" id="{406B8E08-B650-49C2-B752-2FEE56C0D544}"/>
                </a:ext>
              </a:extLst>
            </p:cNvPr>
            <p:cNvSpPr/>
            <p:nvPr/>
          </p:nvSpPr>
          <p:spPr>
            <a:xfrm>
              <a:off x="7631648" y="2741290"/>
              <a:ext cx="72887" cy="189648"/>
            </a:xfrm>
            <a:prstGeom prst="down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2" name="Flèche : bas 161">
              <a:extLst>
                <a:ext uri="{FF2B5EF4-FFF2-40B4-BE49-F238E27FC236}">
                  <a16:creationId xmlns:a16="http://schemas.microsoft.com/office/drawing/2014/main" id="{560245F8-7023-4A4B-ACF5-81C8F6E03029}"/>
                </a:ext>
              </a:extLst>
            </p:cNvPr>
            <p:cNvSpPr/>
            <p:nvPr/>
          </p:nvSpPr>
          <p:spPr>
            <a:xfrm>
              <a:off x="7793365" y="2742667"/>
              <a:ext cx="72887" cy="189648"/>
            </a:xfrm>
            <a:prstGeom prst="down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3" name="Flèche : bas 162">
              <a:extLst>
                <a:ext uri="{FF2B5EF4-FFF2-40B4-BE49-F238E27FC236}">
                  <a16:creationId xmlns:a16="http://schemas.microsoft.com/office/drawing/2014/main" id="{5E0B32F7-3BB3-4EBD-871B-6279B359C009}"/>
                </a:ext>
              </a:extLst>
            </p:cNvPr>
            <p:cNvSpPr/>
            <p:nvPr/>
          </p:nvSpPr>
          <p:spPr>
            <a:xfrm>
              <a:off x="7977634" y="2741216"/>
              <a:ext cx="72887" cy="189648"/>
            </a:xfrm>
            <a:prstGeom prst="down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68" name="Rectangle 167">
            <a:extLst>
              <a:ext uri="{FF2B5EF4-FFF2-40B4-BE49-F238E27FC236}">
                <a16:creationId xmlns:a16="http://schemas.microsoft.com/office/drawing/2014/main" id="{584603C8-F2A1-4881-A711-978FA127226D}"/>
              </a:ext>
            </a:extLst>
          </p:cNvPr>
          <p:cNvSpPr/>
          <p:nvPr/>
        </p:nvSpPr>
        <p:spPr>
          <a:xfrm>
            <a:off x="6634401" y="4262562"/>
            <a:ext cx="656096" cy="5883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shade val="30000"/>
                  <a:satMod val="115000"/>
                </a:schemeClr>
              </a:gs>
              <a:gs pos="50000">
                <a:schemeClr val="accent1">
                  <a:tint val="66000"/>
                  <a:satMod val="160000"/>
                  <a:shade val="67500"/>
                  <a:satMod val="115000"/>
                </a:schemeClr>
              </a:gs>
              <a:gs pos="100000">
                <a:schemeClr val="accent1">
                  <a:tint val="66000"/>
                  <a:satMod val="1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F42366C3-F76A-4D11-BE9D-798A25C36ADD}"/>
              </a:ext>
            </a:extLst>
          </p:cNvPr>
          <p:cNvSpPr/>
          <p:nvPr/>
        </p:nvSpPr>
        <p:spPr>
          <a:xfrm>
            <a:off x="8243900" y="4266269"/>
            <a:ext cx="656096" cy="5883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shade val="30000"/>
                  <a:satMod val="115000"/>
                </a:schemeClr>
              </a:gs>
              <a:gs pos="50000">
                <a:schemeClr val="accent1">
                  <a:tint val="66000"/>
                  <a:satMod val="160000"/>
                  <a:shade val="67500"/>
                  <a:satMod val="115000"/>
                </a:schemeClr>
              </a:gs>
              <a:gs pos="100000">
                <a:schemeClr val="accent1">
                  <a:tint val="66000"/>
                  <a:satMod val="1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0805B1A8-46B1-40E1-8853-F688CBC582B4}"/>
              </a:ext>
            </a:extLst>
          </p:cNvPr>
          <p:cNvSpPr/>
          <p:nvPr/>
        </p:nvSpPr>
        <p:spPr>
          <a:xfrm>
            <a:off x="7383347" y="4217328"/>
            <a:ext cx="752718" cy="1037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515EDDBF-EFB0-4A85-AAA7-9E62A757E3A8}"/>
              </a:ext>
            </a:extLst>
          </p:cNvPr>
          <p:cNvSpPr/>
          <p:nvPr/>
        </p:nvSpPr>
        <p:spPr>
          <a:xfrm>
            <a:off x="7280871" y="4088685"/>
            <a:ext cx="974669" cy="1037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9DFD9C98-C4E7-4AC8-9A84-42514DBCD6B0}"/>
              </a:ext>
            </a:extLst>
          </p:cNvPr>
          <p:cNvSpPr/>
          <p:nvPr/>
        </p:nvSpPr>
        <p:spPr>
          <a:xfrm>
            <a:off x="7281554" y="4005010"/>
            <a:ext cx="973985" cy="5882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shade val="30000"/>
                  <a:satMod val="115000"/>
                </a:schemeClr>
              </a:gs>
              <a:gs pos="50000">
                <a:schemeClr val="accent1">
                  <a:tint val="66000"/>
                  <a:satMod val="160000"/>
                  <a:shade val="67500"/>
                  <a:satMod val="115000"/>
                </a:schemeClr>
              </a:gs>
              <a:gs pos="100000">
                <a:schemeClr val="accent1">
                  <a:tint val="66000"/>
                  <a:satMod val="1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Flèche : courbe vers le haut 58">
            <a:extLst>
              <a:ext uri="{FF2B5EF4-FFF2-40B4-BE49-F238E27FC236}">
                <a16:creationId xmlns:a16="http://schemas.microsoft.com/office/drawing/2014/main" id="{A11CCFA4-DFBB-4D47-9E86-01B77688BD09}"/>
              </a:ext>
            </a:extLst>
          </p:cNvPr>
          <p:cNvSpPr/>
          <p:nvPr/>
        </p:nvSpPr>
        <p:spPr>
          <a:xfrm rot="12775610">
            <a:off x="7020346" y="4010771"/>
            <a:ext cx="606844" cy="183353"/>
          </a:xfrm>
          <a:prstGeom prst="curvedUpArrow">
            <a:avLst>
              <a:gd name="adj1" fmla="val 21496"/>
              <a:gd name="adj2" fmla="val 50000"/>
              <a:gd name="adj3" fmla="val 25000"/>
            </a:avLst>
          </a:prstGeom>
          <a:solidFill>
            <a:schemeClr val="bg1"/>
          </a:solidFill>
          <a:ln w="127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0" name="Flèche : courbe vers le haut 179">
            <a:extLst>
              <a:ext uri="{FF2B5EF4-FFF2-40B4-BE49-F238E27FC236}">
                <a16:creationId xmlns:a16="http://schemas.microsoft.com/office/drawing/2014/main" id="{4DB67D95-3FCE-4AF0-843B-5FA5B4FA39D7}"/>
              </a:ext>
            </a:extLst>
          </p:cNvPr>
          <p:cNvSpPr/>
          <p:nvPr/>
        </p:nvSpPr>
        <p:spPr>
          <a:xfrm rot="8824390" flipH="1">
            <a:off x="7872795" y="4004939"/>
            <a:ext cx="606844" cy="183353"/>
          </a:xfrm>
          <a:prstGeom prst="curvedUpArrow">
            <a:avLst>
              <a:gd name="adj1" fmla="val 21496"/>
              <a:gd name="adj2" fmla="val 50000"/>
              <a:gd name="adj3" fmla="val 25000"/>
            </a:avLst>
          </a:prstGeom>
          <a:solidFill>
            <a:schemeClr val="bg1"/>
          </a:solidFill>
          <a:ln w="127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165" name="Groupe 164">
            <a:extLst>
              <a:ext uri="{FF2B5EF4-FFF2-40B4-BE49-F238E27FC236}">
                <a16:creationId xmlns:a16="http://schemas.microsoft.com/office/drawing/2014/main" id="{7EB3BD87-E189-43E7-8CD6-04979FD8CD00}"/>
              </a:ext>
            </a:extLst>
          </p:cNvPr>
          <p:cNvGrpSpPr/>
          <p:nvPr/>
        </p:nvGrpSpPr>
        <p:grpSpPr>
          <a:xfrm>
            <a:off x="6634401" y="4346237"/>
            <a:ext cx="2265748" cy="329669"/>
            <a:chOff x="1759889" y="2997642"/>
            <a:chExt cx="2265748" cy="344555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D6737553-6B6A-451F-ABEF-B879B03CDCC0}"/>
                </a:ext>
              </a:extLst>
            </p:cNvPr>
            <p:cNvSpPr/>
            <p:nvPr/>
          </p:nvSpPr>
          <p:spPr>
            <a:xfrm>
              <a:off x="1759889" y="2997642"/>
              <a:ext cx="2265748" cy="34455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07488C70-6839-4AC4-AB7A-B27F53674268}"/>
                </a:ext>
              </a:extLst>
            </p:cNvPr>
            <p:cNvSpPr/>
            <p:nvPr/>
          </p:nvSpPr>
          <p:spPr>
            <a:xfrm>
              <a:off x="2115047" y="2997642"/>
              <a:ext cx="1553936" cy="75651"/>
            </a:xfrm>
            <a:prstGeom prst="rect">
              <a:avLst/>
            </a:prstGeom>
            <a:solidFill>
              <a:schemeClr val="tx2">
                <a:lumMod val="9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88" name="Rectangle 187">
            <a:extLst>
              <a:ext uri="{FF2B5EF4-FFF2-40B4-BE49-F238E27FC236}">
                <a16:creationId xmlns:a16="http://schemas.microsoft.com/office/drawing/2014/main" id="{B619681D-8F71-46C7-8124-8169A03451FD}"/>
              </a:ext>
            </a:extLst>
          </p:cNvPr>
          <p:cNvSpPr/>
          <p:nvPr/>
        </p:nvSpPr>
        <p:spPr>
          <a:xfrm>
            <a:off x="6562746" y="5314027"/>
            <a:ext cx="656096" cy="5883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shade val="30000"/>
                  <a:satMod val="115000"/>
                </a:schemeClr>
              </a:gs>
              <a:gs pos="50000">
                <a:schemeClr val="accent1">
                  <a:tint val="66000"/>
                  <a:satMod val="160000"/>
                  <a:shade val="67500"/>
                  <a:satMod val="115000"/>
                </a:schemeClr>
              </a:gs>
              <a:gs pos="100000">
                <a:schemeClr val="accent1">
                  <a:tint val="66000"/>
                  <a:satMod val="1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78E91A68-6046-4404-A20E-86A3C50129B3}"/>
              </a:ext>
            </a:extLst>
          </p:cNvPr>
          <p:cNvSpPr/>
          <p:nvPr/>
        </p:nvSpPr>
        <p:spPr>
          <a:xfrm>
            <a:off x="8176677" y="5314027"/>
            <a:ext cx="656096" cy="5883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shade val="30000"/>
                  <a:satMod val="115000"/>
                </a:schemeClr>
              </a:gs>
              <a:gs pos="50000">
                <a:schemeClr val="accent1">
                  <a:tint val="66000"/>
                  <a:satMod val="160000"/>
                  <a:shade val="67500"/>
                  <a:satMod val="115000"/>
                </a:schemeClr>
              </a:gs>
              <a:gs pos="100000">
                <a:schemeClr val="accent1">
                  <a:tint val="66000"/>
                  <a:satMod val="1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0" name="Groupe 189">
            <a:extLst>
              <a:ext uri="{FF2B5EF4-FFF2-40B4-BE49-F238E27FC236}">
                <a16:creationId xmlns:a16="http://schemas.microsoft.com/office/drawing/2014/main" id="{5D9E11DA-A28B-41CA-84E8-7F6507609F8A}"/>
              </a:ext>
            </a:extLst>
          </p:cNvPr>
          <p:cNvGrpSpPr/>
          <p:nvPr/>
        </p:nvGrpSpPr>
        <p:grpSpPr>
          <a:xfrm>
            <a:off x="6567926" y="5393995"/>
            <a:ext cx="2265748" cy="329669"/>
            <a:chOff x="1759889" y="2997642"/>
            <a:chExt cx="2265748" cy="344555"/>
          </a:xfrm>
        </p:grpSpPr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B545DD6F-A87D-4E0C-BD37-2BF60A795B33}"/>
                </a:ext>
              </a:extLst>
            </p:cNvPr>
            <p:cNvSpPr/>
            <p:nvPr/>
          </p:nvSpPr>
          <p:spPr>
            <a:xfrm>
              <a:off x="1759889" y="2997642"/>
              <a:ext cx="2265748" cy="34455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F33E88F3-E415-4D8A-A658-FE3E9623EBA2}"/>
                </a:ext>
              </a:extLst>
            </p:cNvPr>
            <p:cNvSpPr/>
            <p:nvPr/>
          </p:nvSpPr>
          <p:spPr>
            <a:xfrm>
              <a:off x="2115047" y="2997642"/>
              <a:ext cx="1553936" cy="75651"/>
            </a:xfrm>
            <a:prstGeom prst="rect">
              <a:avLst/>
            </a:prstGeom>
            <a:solidFill>
              <a:schemeClr val="tx2">
                <a:lumMod val="9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6" name="Flèche : bas 85">
            <a:extLst>
              <a:ext uri="{FF2B5EF4-FFF2-40B4-BE49-F238E27FC236}">
                <a16:creationId xmlns:a16="http://schemas.microsoft.com/office/drawing/2014/main" id="{D69073D2-96B4-4E70-9F89-0B3DDA1DCD4A}"/>
              </a:ext>
            </a:extLst>
          </p:cNvPr>
          <p:cNvSpPr/>
          <p:nvPr/>
        </p:nvSpPr>
        <p:spPr>
          <a:xfrm>
            <a:off x="1917291" y="1983979"/>
            <a:ext cx="182779" cy="2603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0" name="Flèche : bas 199">
            <a:extLst>
              <a:ext uri="{FF2B5EF4-FFF2-40B4-BE49-F238E27FC236}">
                <a16:creationId xmlns:a16="http://schemas.microsoft.com/office/drawing/2014/main" id="{EF6D4B61-B12D-456F-9647-565AA1CB2A9D}"/>
              </a:ext>
            </a:extLst>
          </p:cNvPr>
          <p:cNvSpPr/>
          <p:nvPr/>
        </p:nvSpPr>
        <p:spPr>
          <a:xfrm>
            <a:off x="1919994" y="3108553"/>
            <a:ext cx="182779" cy="2603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1" name="Flèche : bas 200">
            <a:extLst>
              <a:ext uri="{FF2B5EF4-FFF2-40B4-BE49-F238E27FC236}">
                <a16:creationId xmlns:a16="http://schemas.microsoft.com/office/drawing/2014/main" id="{A76785AF-D54F-4761-A359-9EC40D1ED103}"/>
              </a:ext>
            </a:extLst>
          </p:cNvPr>
          <p:cNvSpPr/>
          <p:nvPr/>
        </p:nvSpPr>
        <p:spPr>
          <a:xfrm>
            <a:off x="1962586" y="4639881"/>
            <a:ext cx="182779" cy="2603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2" name="Flèche : bas 201">
            <a:extLst>
              <a:ext uri="{FF2B5EF4-FFF2-40B4-BE49-F238E27FC236}">
                <a16:creationId xmlns:a16="http://schemas.microsoft.com/office/drawing/2014/main" id="{EE33DB8C-76BA-4D06-88AC-A0C0A403649F}"/>
              </a:ext>
            </a:extLst>
          </p:cNvPr>
          <p:cNvSpPr/>
          <p:nvPr/>
        </p:nvSpPr>
        <p:spPr>
          <a:xfrm>
            <a:off x="7628283" y="2131783"/>
            <a:ext cx="182779" cy="2603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3" name="Flèche : bas 202">
            <a:extLst>
              <a:ext uri="{FF2B5EF4-FFF2-40B4-BE49-F238E27FC236}">
                <a16:creationId xmlns:a16="http://schemas.microsoft.com/office/drawing/2014/main" id="{EA1C7D05-6500-40FC-B9BF-C4C60F3347E9}"/>
              </a:ext>
            </a:extLst>
          </p:cNvPr>
          <p:cNvSpPr/>
          <p:nvPr/>
        </p:nvSpPr>
        <p:spPr>
          <a:xfrm>
            <a:off x="7648410" y="3527324"/>
            <a:ext cx="182779" cy="2603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4" name="Flèche : bas 203">
            <a:extLst>
              <a:ext uri="{FF2B5EF4-FFF2-40B4-BE49-F238E27FC236}">
                <a16:creationId xmlns:a16="http://schemas.microsoft.com/office/drawing/2014/main" id="{20951B13-F460-4421-8932-FACC3BCA4726}"/>
              </a:ext>
            </a:extLst>
          </p:cNvPr>
          <p:cNvSpPr/>
          <p:nvPr/>
        </p:nvSpPr>
        <p:spPr>
          <a:xfrm>
            <a:off x="7641565" y="4855083"/>
            <a:ext cx="182779" cy="2603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2213551C-D312-499B-BBC7-7C8D53325316}"/>
              </a:ext>
            </a:extLst>
          </p:cNvPr>
          <p:cNvSpPr/>
          <p:nvPr/>
        </p:nvSpPr>
        <p:spPr>
          <a:xfrm>
            <a:off x="3611190" y="1456173"/>
            <a:ext cx="275064" cy="283502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0FD5A076-50FC-4186-8268-B7446F9BF22E}"/>
              </a:ext>
            </a:extLst>
          </p:cNvPr>
          <p:cNvSpPr txBox="1"/>
          <p:nvPr/>
        </p:nvSpPr>
        <p:spPr>
          <a:xfrm>
            <a:off x="3615474" y="1435504"/>
            <a:ext cx="244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1</a:t>
            </a:r>
          </a:p>
        </p:txBody>
      </p:sp>
      <p:sp>
        <p:nvSpPr>
          <p:cNvPr id="207" name="Ellipse 206">
            <a:extLst>
              <a:ext uri="{FF2B5EF4-FFF2-40B4-BE49-F238E27FC236}">
                <a16:creationId xmlns:a16="http://schemas.microsoft.com/office/drawing/2014/main" id="{480D1DE5-A0AD-4227-95AA-5A3969C8DB0C}"/>
              </a:ext>
            </a:extLst>
          </p:cNvPr>
          <p:cNvSpPr/>
          <p:nvPr/>
        </p:nvSpPr>
        <p:spPr>
          <a:xfrm>
            <a:off x="3619578" y="2595918"/>
            <a:ext cx="275064" cy="283502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8" name="ZoneTexte 207">
            <a:extLst>
              <a:ext uri="{FF2B5EF4-FFF2-40B4-BE49-F238E27FC236}">
                <a16:creationId xmlns:a16="http://schemas.microsoft.com/office/drawing/2014/main" id="{7AE788B5-B6EE-4A22-A543-9BE539182ED6}"/>
              </a:ext>
            </a:extLst>
          </p:cNvPr>
          <p:cNvSpPr txBox="1"/>
          <p:nvPr/>
        </p:nvSpPr>
        <p:spPr>
          <a:xfrm>
            <a:off x="3623862" y="2575249"/>
            <a:ext cx="244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2</a:t>
            </a:r>
          </a:p>
        </p:txBody>
      </p:sp>
      <p:sp>
        <p:nvSpPr>
          <p:cNvPr id="209" name="Ellipse 208">
            <a:extLst>
              <a:ext uri="{FF2B5EF4-FFF2-40B4-BE49-F238E27FC236}">
                <a16:creationId xmlns:a16="http://schemas.microsoft.com/office/drawing/2014/main" id="{5473C042-1CBE-41AE-AA54-C46D282DE8CF}"/>
              </a:ext>
            </a:extLst>
          </p:cNvPr>
          <p:cNvSpPr/>
          <p:nvPr/>
        </p:nvSpPr>
        <p:spPr>
          <a:xfrm>
            <a:off x="3603888" y="4089801"/>
            <a:ext cx="275064" cy="283502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0" name="ZoneTexte 209">
            <a:extLst>
              <a:ext uri="{FF2B5EF4-FFF2-40B4-BE49-F238E27FC236}">
                <a16:creationId xmlns:a16="http://schemas.microsoft.com/office/drawing/2014/main" id="{514BD88D-852F-4695-9272-3C99C3A3B3A7}"/>
              </a:ext>
            </a:extLst>
          </p:cNvPr>
          <p:cNvSpPr txBox="1"/>
          <p:nvPr/>
        </p:nvSpPr>
        <p:spPr>
          <a:xfrm>
            <a:off x="3615474" y="4074651"/>
            <a:ext cx="244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3</a:t>
            </a:r>
          </a:p>
        </p:txBody>
      </p:sp>
      <p:sp>
        <p:nvSpPr>
          <p:cNvPr id="211" name="Ellipse 210">
            <a:extLst>
              <a:ext uri="{FF2B5EF4-FFF2-40B4-BE49-F238E27FC236}">
                <a16:creationId xmlns:a16="http://schemas.microsoft.com/office/drawing/2014/main" id="{12F7DABC-C792-4D03-8AC0-DC807F1C372D}"/>
              </a:ext>
            </a:extLst>
          </p:cNvPr>
          <p:cNvSpPr/>
          <p:nvPr/>
        </p:nvSpPr>
        <p:spPr>
          <a:xfrm>
            <a:off x="3603803" y="5265658"/>
            <a:ext cx="275064" cy="283502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ZoneTexte 211">
            <a:extLst>
              <a:ext uri="{FF2B5EF4-FFF2-40B4-BE49-F238E27FC236}">
                <a16:creationId xmlns:a16="http://schemas.microsoft.com/office/drawing/2014/main" id="{36673846-6DFC-421B-9860-C372DCC0056B}"/>
              </a:ext>
            </a:extLst>
          </p:cNvPr>
          <p:cNvSpPr txBox="1"/>
          <p:nvPr/>
        </p:nvSpPr>
        <p:spPr>
          <a:xfrm>
            <a:off x="3608087" y="5244989"/>
            <a:ext cx="244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4</a:t>
            </a:r>
          </a:p>
        </p:txBody>
      </p:sp>
      <p:sp>
        <p:nvSpPr>
          <p:cNvPr id="213" name="Ellipse 212">
            <a:extLst>
              <a:ext uri="{FF2B5EF4-FFF2-40B4-BE49-F238E27FC236}">
                <a16:creationId xmlns:a16="http://schemas.microsoft.com/office/drawing/2014/main" id="{8514582D-B390-43E4-A5F0-18C0EEEB1D65}"/>
              </a:ext>
            </a:extLst>
          </p:cNvPr>
          <p:cNvSpPr/>
          <p:nvPr/>
        </p:nvSpPr>
        <p:spPr>
          <a:xfrm>
            <a:off x="9378890" y="1508378"/>
            <a:ext cx="275064" cy="283502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4" name="ZoneTexte 213">
            <a:extLst>
              <a:ext uri="{FF2B5EF4-FFF2-40B4-BE49-F238E27FC236}">
                <a16:creationId xmlns:a16="http://schemas.microsoft.com/office/drawing/2014/main" id="{AA44A1CB-9831-4350-BD20-928D4E0AD238}"/>
              </a:ext>
            </a:extLst>
          </p:cNvPr>
          <p:cNvSpPr txBox="1"/>
          <p:nvPr/>
        </p:nvSpPr>
        <p:spPr>
          <a:xfrm>
            <a:off x="9383174" y="1487709"/>
            <a:ext cx="244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5</a:t>
            </a:r>
          </a:p>
        </p:txBody>
      </p:sp>
      <p:sp>
        <p:nvSpPr>
          <p:cNvPr id="215" name="Ellipse 214">
            <a:extLst>
              <a:ext uri="{FF2B5EF4-FFF2-40B4-BE49-F238E27FC236}">
                <a16:creationId xmlns:a16="http://schemas.microsoft.com/office/drawing/2014/main" id="{E50B9E63-61A0-484E-8C9B-E4AE899695AC}"/>
              </a:ext>
            </a:extLst>
          </p:cNvPr>
          <p:cNvSpPr/>
          <p:nvPr/>
        </p:nvSpPr>
        <p:spPr>
          <a:xfrm>
            <a:off x="9378890" y="2915051"/>
            <a:ext cx="275064" cy="283502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6" name="ZoneTexte 215">
            <a:extLst>
              <a:ext uri="{FF2B5EF4-FFF2-40B4-BE49-F238E27FC236}">
                <a16:creationId xmlns:a16="http://schemas.microsoft.com/office/drawing/2014/main" id="{18170294-71F0-48AC-A348-FB08588F30BF}"/>
              </a:ext>
            </a:extLst>
          </p:cNvPr>
          <p:cNvSpPr txBox="1"/>
          <p:nvPr/>
        </p:nvSpPr>
        <p:spPr>
          <a:xfrm>
            <a:off x="9383174" y="2894382"/>
            <a:ext cx="244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6</a:t>
            </a:r>
          </a:p>
        </p:txBody>
      </p:sp>
      <p:sp>
        <p:nvSpPr>
          <p:cNvPr id="217" name="Ellipse 216">
            <a:extLst>
              <a:ext uri="{FF2B5EF4-FFF2-40B4-BE49-F238E27FC236}">
                <a16:creationId xmlns:a16="http://schemas.microsoft.com/office/drawing/2014/main" id="{AB4AAFE8-CAE0-4A85-8DCB-CFB9E9A186B4}"/>
              </a:ext>
            </a:extLst>
          </p:cNvPr>
          <p:cNvSpPr/>
          <p:nvPr/>
        </p:nvSpPr>
        <p:spPr>
          <a:xfrm>
            <a:off x="9387789" y="4204709"/>
            <a:ext cx="275064" cy="283502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8" name="ZoneTexte 217">
            <a:extLst>
              <a:ext uri="{FF2B5EF4-FFF2-40B4-BE49-F238E27FC236}">
                <a16:creationId xmlns:a16="http://schemas.microsoft.com/office/drawing/2014/main" id="{DA60D2BC-8A71-4DEE-9AE4-48AFDFD069CD}"/>
              </a:ext>
            </a:extLst>
          </p:cNvPr>
          <p:cNvSpPr txBox="1"/>
          <p:nvPr/>
        </p:nvSpPr>
        <p:spPr>
          <a:xfrm>
            <a:off x="9392073" y="4184040"/>
            <a:ext cx="244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7</a:t>
            </a:r>
          </a:p>
        </p:txBody>
      </p:sp>
      <p:sp>
        <p:nvSpPr>
          <p:cNvPr id="219" name="Ellipse 218">
            <a:extLst>
              <a:ext uri="{FF2B5EF4-FFF2-40B4-BE49-F238E27FC236}">
                <a16:creationId xmlns:a16="http://schemas.microsoft.com/office/drawing/2014/main" id="{750DF372-B746-432D-ADD5-3B4FCA62B469}"/>
              </a:ext>
            </a:extLst>
          </p:cNvPr>
          <p:cNvSpPr/>
          <p:nvPr/>
        </p:nvSpPr>
        <p:spPr>
          <a:xfrm>
            <a:off x="9393848" y="5340478"/>
            <a:ext cx="275064" cy="283502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ZoneTexte 219">
            <a:extLst>
              <a:ext uri="{FF2B5EF4-FFF2-40B4-BE49-F238E27FC236}">
                <a16:creationId xmlns:a16="http://schemas.microsoft.com/office/drawing/2014/main" id="{CE151D55-DA9B-4972-9490-7FF927279A33}"/>
              </a:ext>
            </a:extLst>
          </p:cNvPr>
          <p:cNvSpPr txBox="1"/>
          <p:nvPr/>
        </p:nvSpPr>
        <p:spPr>
          <a:xfrm>
            <a:off x="9398132" y="5319809"/>
            <a:ext cx="244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8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9200C1BD-3FDB-4C7A-A2EA-54ADDA8A4E7A}"/>
              </a:ext>
            </a:extLst>
          </p:cNvPr>
          <p:cNvSpPr txBox="1"/>
          <p:nvPr/>
        </p:nvSpPr>
        <p:spPr>
          <a:xfrm>
            <a:off x="3894642" y="1447431"/>
            <a:ext cx="11779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chemeClr val="bg2"/>
                </a:solidFill>
              </a:rPr>
              <a:t>Peek substrat with </a:t>
            </a:r>
            <a:r>
              <a:rPr lang="fr-FR" sz="1100" b="1" dirty="0">
                <a:solidFill>
                  <a:schemeClr val="bg1">
                    <a:lumMod val="75000"/>
                  </a:schemeClr>
                </a:solidFill>
              </a:rPr>
              <a:t>graphene</a:t>
            </a:r>
          </a:p>
        </p:txBody>
      </p:sp>
      <p:sp>
        <p:nvSpPr>
          <p:cNvPr id="223" name="ZoneTexte 222">
            <a:extLst>
              <a:ext uri="{FF2B5EF4-FFF2-40B4-BE49-F238E27FC236}">
                <a16:creationId xmlns:a16="http://schemas.microsoft.com/office/drawing/2014/main" id="{8FD95D5B-92D3-46C1-98EF-46FE658CC9AA}"/>
              </a:ext>
            </a:extLst>
          </p:cNvPr>
          <p:cNvSpPr txBox="1"/>
          <p:nvPr/>
        </p:nvSpPr>
        <p:spPr>
          <a:xfrm>
            <a:off x="3913314" y="2502672"/>
            <a:ext cx="228439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chemeClr val="bg2"/>
                </a:solidFill>
              </a:rPr>
              <a:t>A layer of</a:t>
            </a:r>
            <a:r>
              <a:rPr lang="fr-FR" sz="11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LOR20B </a:t>
            </a:r>
            <a:r>
              <a:rPr lang="fr-FR" sz="1100" b="1" dirty="0">
                <a:solidFill>
                  <a:schemeClr val="bg2"/>
                </a:solidFill>
              </a:rPr>
              <a:t>and </a:t>
            </a:r>
            <a:r>
              <a:rPr lang="fr-FR" sz="11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S1813</a:t>
            </a:r>
            <a:r>
              <a:rPr lang="fr-FR" sz="1100" b="1" dirty="0">
                <a:solidFill>
                  <a:schemeClr val="bg2"/>
                </a:solidFill>
              </a:rPr>
              <a:t> (positive resit) deposition, and spreading on the substrat.</a:t>
            </a:r>
          </a:p>
        </p:txBody>
      </p:sp>
      <p:sp>
        <p:nvSpPr>
          <p:cNvPr id="225" name="ZoneTexte 224">
            <a:extLst>
              <a:ext uri="{FF2B5EF4-FFF2-40B4-BE49-F238E27FC236}">
                <a16:creationId xmlns:a16="http://schemas.microsoft.com/office/drawing/2014/main" id="{B05DF2D7-6A58-4AD7-BA7D-3FDD5B073D6E}"/>
              </a:ext>
            </a:extLst>
          </p:cNvPr>
          <p:cNvSpPr txBox="1"/>
          <p:nvPr/>
        </p:nvSpPr>
        <p:spPr>
          <a:xfrm>
            <a:off x="3882056" y="4040356"/>
            <a:ext cx="2156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chemeClr val="tx1"/>
                </a:solidFill>
              </a:rPr>
              <a:t>Mask </a:t>
            </a:r>
            <a:r>
              <a:rPr lang="fr-FR" sz="1100" b="1" dirty="0">
                <a:solidFill>
                  <a:schemeClr val="bg2"/>
                </a:solidFill>
              </a:rPr>
              <a:t>applying + </a:t>
            </a:r>
            <a:r>
              <a:rPr lang="fr-FR" sz="1100" b="1" dirty="0">
                <a:solidFill>
                  <a:schemeClr val="accent5"/>
                </a:solidFill>
              </a:rPr>
              <a:t>UV irradiation</a:t>
            </a:r>
            <a:r>
              <a:rPr lang="fr-FR" sz="1100" b="1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226" name="ZoneTexte 225">
            <a:extLst>
              <a:ext uri="{FF2B5EF4-FFF2-40B4-BE49-F238E27FC236}">
                <a16:creationId xmlns:a16="http://schemas.microsoft.com/office/drawing/2014/main" id="{2014786D-867D-4769-999F-66231337F459}"/>
              </a:ext>
            </a:extLst>
          </p:cNvPr>
          <p:cNvSpPr txBox="1"/>
          <p:nvPr/>
        </p:nvSpPr>
        <p:spPr>
          <a:xfrm>
            <a:off x="3870883" y="5201292"/>
            <a:ext cx="2156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2"/>
                </a:solidFill>
              </a:rPr>
              <a:t>Removal of </a:t>
            </a:r>
            <a:r>
              <a:rPr lang="en-US" sz="11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S1813</a:t>
            </a:r>
            <a:r>
              <a:rPr lang="en-US" sz="1100" b="1" dirty="0">
                <a:solidFill>
                  <a:schemeClr val="bg2"/>
                </a:solidFill>
              </a:rPr>
              <a:t> weakened by UV rays.</a:t>
            </a:r>
            <a:endParaRPr lang="fr-FR" sz="1100" b="1" dirty="0">
              <a:solidFill>
                <a:schemeClr val="bg2"/>
              </a:solidFill>
            </a:endParaRPr>
          </a:p>
        </p:txBody>
      </p:sp>
      <p:sp>
        <p:nvSpPr>
          <p:cNvPr id="229" name="ZoneTexte 228">
            <a:extLst>
              <a:ext uri="{FF2B5EF4-FFF2-40B4-BE49-F238E27FC236}">
                <a16:creationId xmlns:a16="http://schemas.microsoft.com/office/drawing/2014/main" id="{55098011-E696-4A1F-BE13-E4FF0D0F75DF}"/>
              </a:ext>
            </a:extLst>
          </p:cNvPr>
          <p:cNvSpPr txBox="1"/>
          <p:nvPr/>
        </p:nvSpPr>
        <p:spPr>
          <a:xfrm>
            <a:off x="9720005" y="1419693"/>
            <a:ext cx="1982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2"/>
                </a:solidFill>
              </a:rPr>
              <a:t>LOR20B dug by </a:t>
            </a:r>
            <a:r>
              <a:rPr lang="en-US" sz="1100" b="1" dirty="0">
                <a:solidFill>
                  <a:srgbClr val="FFC000"/>
                </a:solidFill>
              </a:rPr>
              <a:t>developer </a:t>
            </a:r>
            <a:r>
              <a:rPr lang="en-US" sz="1100" b="1" dirty="0">
                <a:solidFill>
                  <a:schemeClr val="bg2"/>
                </a:solidFill>
              </a:rPr>
              <a:t>product</a:t>
            </a:r>
            <a:endParaRPr lang="fr-FR" sz="1100" b="1" dirty="0">
              <a:solidFill>
                <a:schemeClr val="bg2"/>
              </a:solidFill>
            </a:endParaRPr>
          </a:p>
        </p:txBody>
      </p:sp>
      <p:pic>
        <p:nvPicPr>
          <p:cNvPr id="93" name="Image 92">
            <a:extLst>
              <a:ext uri="{FF2B5EF4-FFF2-40B4-BE49-F238E27FC236}">
                <a16:creationId xmlns:a16="http://schemas.microsoft.com/office/drawing/2014/main" id="{6C665496-5F1A-46F9-B56D-C6F4CC0E1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470" y="2819633"/>
            <a:ext cx="2059712" cy="904967"/>
          </a:xfrm>
          <a:prstGeom prst="rect">
            <a:avLst/>
          </a:prstGeom>
        </p:spPr>
      </p:pic>
      <p:sp>
        <p:nvSpPr>
          <p:cNvPr id="230" name="ZoneTexte 229">
            <a:extLst>
              <a:ext uri="{FF2B5EF4-FFF2-40B4-BE49-F238E27FC236}">
                <a16:creationId xmlns:a16="http://schemas.microsoft.com/office/drawing/2014/main" id="{F0C45501-3E45-48A2-814A-0D75E62EFBC8}"/>
              </a:ext>
            </a:extLst>
          </p:cNvPr>
          <p:cNvSpPr txBox="1"/>
          <p:nvPr/>
        </p:nvSpPr>
        <p:spPr>
          <a:xfrm>
            <a:off x="9841886" y="2545848"/>
            <a:ext cx="22047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2"/>
                </a:solidFill>
              </a:rPr>
              <a:t>Metal deposit with two layers :  </a:t>
            </a:r>
            <a:endParaRPr lang="fr-FR" sz="1100" b="1" dirty="0">
              <a:solidFill>
                <a:schemeClr val="bg2"/>
              </a:solidFill>
            </a:endParaRPr>
          </a:p>
        </p:txBody>
      </p:sp>
      <p:sp>
        <p:nvSpPr>
          <p:cNvPr id="238" name="ZoneTexte 237">
            <a:extLst>
              <a:ext uri="{FF2B5EF4-FFF2-40B4-BE49-F238E27FC236}">
                <a16:creationId xmlns:a16="http://schemas.microsoft.com/office/drawing/2014/main" id="{A2C1E249-877B-43BD-BC35-35F99EA30CFC}"/>
              </a:ext>
            </a:extLst>
          </p:cNvPr>
          <p:cNvSpPr txBox="1"/>
          <p:nvPr/>
        </p:nvSpPr>
        <p:spPr>
          <a:xfrm>
            <a:off x="9788765" y="4134391"/>
            <a:ext cx="22047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2"/>
                </a:solidFill>
              </a:rPr>
              <a:t>Lift-off process : removal of all the remaining resist</a:t>
            </a:r>
            <a:endParaRPr lang="fr-FR" sz="1100" b="1" dirty="0">
              <a:solidFill>
                <a:schemeClr val="bg2"/>
              </a:solidFill>
            </a:endParaRPr>
          </a:p>
        </p:txBody>
      </p:sp>
      <p:sp>
        <p:nvSpPr>
          <p:cNvPr id="239" name="ZoneTexte 238">
            <a:extLst>
              <a:ext uri="{FF2B5EF4-FFF2-40B4-BE49-F238E27FC236}">
                <a16:creationId xmlns:a16="http://schemas.microsoft.com/office/drawing/2014/main" id="{562EF772-D8E9-45B1-9FA5-A599CA51C1C9}"/>
              </a:ext>
            </a:extLst>
          </p:cNvPr>
          <p:cNvSpPr txBox="1"/>
          <p:nvPr/>
        </p:nvSpPr>
        <p:spPr>
          <a:xfrm>
            <a:off x="9775462" y="5350639"/>
            <a:ext cx="12233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2"/>
                </a:solidFill>
              </a:rPr>
              <a:t>Final product</a:t>
            </a:r>
            <a:endParaRPr lang="fr-FR" sz="1100" b="1" dirty="0">
              <a:solidFill>
                <a:schemeClr val="bg2"/>
              </a:solidFill>
            </a:endParaRP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206CEDC5-F5CE-4A3C-A590-D88A31A8727E}"/>
              </a:ext>
            </a:extLst>
          </p:cNvPr>
          <p:cNvSpPr txBox="1"/>
          <p:nvPr/>
        </p:nvSpPr>
        <p:spPr>
          <a:xfrm>
            <a:off x="5905955" y="3983768"/>
            <a:ext cx="591996" cy="21543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800" b="1" dirty="0">
                <a:solidFill>
                  <a:schemeClr val="accent6">
                    <a:lumMod val="75000"/>
                  </a:schemeClr>
                </a:solidFill>
              </a:rPr>
              <a:t>SVC-14</a:t>
            </a:r>
          </a:p>
        </p:txBody>
      </p:sp>
      <p:sp>
        <p:nvSpPr>
          <p:cNvPr id="241" name="ZoneTexte 240">
            <a:extLst>
              <a:ext uri="{FF2B5EF4-FFF2-40B4-BE49-F238E27FC236}">
                <a16:creationId xmlns:a16="http://schemas.microsoft.com/office/drawing/2014/main" id="{62F206EC-7E69-4773-98F0-648CF6A47576}"/>
              </a:ext>
            </a:extLst>
          </p:cNvPr>
          <p:cNvSpPr txBox="1"/>
          <p:nvPr/>
        </p:nvSpPr>
        <p:spPr>
          <a:xfrm>
            <a:off x="261413" y="5186874"/>
            <a:ext cx="591996" cy="215437"/>
          </a:xfrm>
          <a:prstGeom prst="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800" b="1" dirty="0">
                <a:solidFill>
                  <a:srgbClr val="FFC000"/>
                </a:solidFill>
              </a:rPr>
              <a:t>MF-319</a:t>
            </a:r>
          </a:p>
        </p:txBody>
      </p:sp>
      <p:sp>
        <p:nvSpPr>
          <p:cNvPr id="250" name="ZoneTexte 249">
            <a:extLst>
              <a:ext uri="{FF2B5EF4-FFF2-40B4-BE49-F238E27FC236}">
                <a16:creationId xmlns:a16="http://schemas.microsoft.com/office/drawing/2014/main" id="{515AA671-2E68-443C-9BC0-BB9E350F252F}"/>
              </a:ext>
            </a:extLst>
          </p:cNvPr>
          <p:cNvSpPr txBox="1"/>
          <p:nvPr/>
        </p:nvSpPr>
        <p:spPr>
          <a:xfrm>
            <a:off x="4518297" y="6005238"/>
            <a:ext cx="2410788" cy="23517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>
                <a:lumMod val="90000"/>
                <a:lumOff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900" b="1" i="1" dirty="0"/>
              <a:t>Diagram animation  of T-Pop process</a:t>
            </a:r>
          </a:p>
        </p:txBody>
      </p:sp>
      <p:cxnSp>
        <p:nvCxnSpPr>
          <p:cNvPr id="251" name="Google Shape;250;p11">
            <a:extLst>
              <a:ext uri="{FF2B5EF4-FFF2-40B4-BE49-F238E27FC236}">
                <a16:creationId xmlns:a16="http://schemas.microsoft.com/office/drawing/2014/main" id="{F9241AB1-3A42-489F-9267-EFD16113A68F}"/>
              </a:ext>
            </a:extLst>
          </p:cNvPr>
          <p:cNvCxnSpPr/>
          <p:nvPr/>
        </p:nvCxnSpPr>
        <p:spPr>
          <a:xfrm>
            <a:off x="426939" y="1010079"/>
            <a:ext cx="7251118" cy="0"/>
          </a:xfrm>
          <a:prstGeom prst="straightConnector1">
            <a:avLst/>
          </a:prstGeom>
          <a:noFill/>
          <a:ln w="57150" cap="flat" cmpd="sng">
            <a:solidFill>
              <a:srgbClr val="0097F0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50" name="Groupe 149">
            <a:extLst>
              <a:ext uri="{FF2B5EF4-FFF2-40B4-BE49-F238E27FC236}">
                <a16:creationId xmlns:a16="http://schemas.microsoft.com/office/drawing/2014/main" id="{0E0300D4-FE63-495B-9391-24F733242848}"/>
              </a:ext>
            </a:extLst>
          </p:cNvPr>
          <p:cNvGrpSpPr/>
          <p:nvPr/>
        </p:nvGrpSpPr>
        <p:grpSpPr>
          <a:xfrm>
            <a:off x="7811062" y="5955472"/>
            <a:ext cx="5717218" cy="279010"/>
            <a:chOff x="7811062" y="5955472"/>
            <a:chExt cx="5717218" cy="279010"/>
          </a:xfrm>
        </p:grpSpPr>
        <p:sp>
          <p:nvSpPr>
            <p:cNvPr id="253" name="Rectangle : coins arrondis 252">
              <a:extLst>
                <a:ext uri="{FF2B5EF4-FFF2-40B4-BE49-F238E27FC236}">
                  <a16:creationId xmlns:a16="http://schemas.microsoft.com/office/drawing/2014/main" id="{A88D9A40-7FF4-4612-9C08-DD39DC199B32}"/>
                </a:ext>
              </a:extLst>
            </p:cNvPr>
            <p:cNvSpPr/>
            <p:nvPr/>
          </p:nvSpPr>
          <p:spPr>
            <a:xfrm>
              <a:off x="7811062" y="5955472"/>
              <a:ext cx="4106900" cy="279010"/>
            </a:xfrm>
            <a:prstGeom prst="round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54" name="ZoneTexte 253">
              <a:extLst>
                <a:ext uri="{FF2B5EF4-FFF2-40B4-BE49-F238E27FC236}">
                  <a16:creationId xmlns:a16="http://schemas.microsoft.com/office/drawing/2014/main" id="{D8F149C2-C510-4D92-9896-E899F6889D57}"/>
                </a:ext>
              </a:extLst>
            </p:cNvPr>
            <p:cNvSpPr txBox="1"/>
            <p:nvPr/>
          </p:nvSpPr>
          <p:spPr>
            <a:xfrm>
              <a:off x="8082518" y="5983359"/>
              <a:ext cx="54457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00" b="1" dirty="0">
                  <a:solidFill>
                    <a:schemeClr val="accent6"/>
                  </a:solidFill>
                </a:rPr>
                <a:t>- Designing a process-flow of electrodes on a Peek substrate </a:t>
              </a:r>
            </a:p>
          </p:txBody>
        </p:sp>
        <p:sp>
          <p:nvSpPr>
            <p:cNvPr id="255" name="Rectangle : coins arrondis 254">
              <a:extLst>
                <a:ext uri="{FF2B5EF4-FFF2-40B4-BE49-F238E27FC236}">
                  <a16:creationId xmlns:a16="http://schemas.microsoft.com/office/drawing/2014/main" id="{E858FA3E-119D-47D3-BB5F-84066A01665D}"/>
                </a:ext>
              </a:extLst>
            </p:cNvPr>
            <p:cNvSpPr/>
            <p:nvPr/>
          </p:nvSpPr>
          <p:spPr>
            <a:xfrm>
              <a:off x="7903371" y="6013242"/>
              <a:ext cx="179147" cy="169999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1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4" dur="1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47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47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47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47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47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0" presetID="47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47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7" dur="10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47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2"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47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6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7" dur="10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44" grpId="1" animBg="1"/>
      <p:bldP spid="9" grpId="0" animBg="1"/>
      <p:bldP spid="50" grpId="0" animBg="1"/>
      <p:bldP spid="56" grpId="0" animBg="1"/>
      <p:bldP spid="57" grpId="0" animBg="1"/>
      <p:bldP spid="11" grpId="0" animBg="1"/>
      <p:bldP spid="60" grpId="0" animBg="1"/>
      <p:bldP spid="61" grpId="0" animBg="1"/>
      <p:bldP spid="75" grpId="0" animBg="1"/>
      <p:bldP spid="76" grpId="0" animBg="1"/>
      <p:bldP spid="136" grpId="0" animBg="1"/>
      <p:bldP spid="137" grpId="0" animBg="1"/>
      <p:bldP spid="40" grpId="0" animBg="1"/>
      <p:bldP spid="143" grpId="0" animBg="1"/>
      <p:bldP spid="148" grpId="0" animBg="1"/>
      <p:bldP spid="149" grpId="0" animBg="1"/>
      <p:bldP spid="41" grpId="0" animBg="1"/>
      <p:bldP spid="151" grpId="0" animBg="1"/>
      <p:bldP spid="152" grpId="0" animBg="1"/>
      <p:bldP spid="168" grpId="0" animBg="1"/>
      <p:bldP spid="169" grpId="0" animBg="1"/>
      <p:bldP spid="170" grpId="0" animBg="1"/>
      <p:bldP spid="170" grpId="1" animBg="1"/>
      <p:bldP spid="171" grpId="0" animBg="1"/>
      <p:bldP spid="171" grpId="1" animBg="1"/>
      <p:bldP spid="172" grpId="0" animBg="1"/>
      <p:bldP spid="172" grpId="1" animBg="1"/>
      <p:bldP spid="59" grpId="0" animBg="1"/>
      <p:bldP spid="180" grpId="0" animBg="1"/>
      <p:bldP spid="188" grpId="0" animBg="1"/>
      <p:bldP spid="189" grpId="0" animBg="1"/>
      <p:bldP spid="86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87" grpId="0" animBg="1"/>
      <p:bldP spid="88" grpId="0"/>
      <p:bldP spid="207" grpId="0" animBg="1"/>
      <p:bldP spid="208" grpId="0"/>
      <p:bldP spid="209" grpId="0" animBg="1"/>
      <p:bldP spid="210" grpId="0"/>
      <p:bldP spid="211" grpId="0" animBg="1"/>
      <p:bldP spid="212" grpId="0"/>
      <p:bldP spid="213" grpId="0" animBg="1"/>
      <p:bldP spid="214" grpId="0"/>
      <p:bldP spid="215" grpId="0" animBg="1"/>
      <p:bldP spid="216" grpId="0"/>
      <p:bldP spid="217" grpId="0" animBg="1"/>
      <p:bldP spid="218" grpId="0"/>
      <p:bldP spid="219" grpId="0" animBg="1"/>
      <p:bldP spid="220" grpId="0"/>
      <p:bldP spid="89" grpId="0"/>
      <p:bldP spid="223" grpId="0"/>
      <p:bldP spid="225" grpId="0"/>
      <p:bldP spid="226" grpId="0"/>
      <p:bldP spid="229" grpId="0"/>
      <p:bldP spid="230" grpId="0"/>
      <p:bldP spid="238" grpId="0"/>
      <p:bldP spid="239" grpId="0"/>
      <p:bldP spid="94" grpId="0" animBg="1"/>
      <p:bldP spid="241" grpId="0" animBg="1"/>
      <p:bldP spid="25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2" name="Google Shape;302;p13"/>
          <p:cNvCxnSpPr/>
          <p:nvPr/>
        </p:nvCxnSpPr>
        <p:spPr>
          <a:xfrm>
            <a:off x="426939" y="1010079"/>
            <a:ext cx="7251118" cy="0"/>
          </a:xfrm>
          <a:prstGeom prst="straightConnector1">
            <a:avLst/>
          </a:prstGeom>
          <a:noFill/>
          <a:ln w="57150" cap="flat" cmpd="sng">
            <a:solidFill>
              <a:srgbClr val="0097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3" name="Google Shape;303;p13"/>
          <p:cNvSpPr/>
          <p:nvPr/>
        </p:nvSpPr>
        <p:spPr>
          <a:xfrm>
            <a:off x="0" y="6349042"/>
            <a:ext cx="12192000" cy="508958"/>
          </a:xfrm>
          <a:prstGeom prst="rect">
            <a:avLst/>
          </a:prstGeom>
          <a:solidFill>
            <a:srgbClr val="0097F0"/>
          </a:solidFill>
          <a:ln w="19050" cap="flat" cmpd="sng">
            <a:solidFill>
              <a:srgbClr val="0097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3"/>
          <p:cNvSpPr txBox="1"/>
          <p:nvPr/>
        </p:nvSpPr>
        <p:spPr>
          <a:xfrm>
            <a:off x="1987225" y="6418855"/>
            <a:ext cx="26053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Polytech Orleans</a:t>
            </a:r>
            <a:endParaRPr/>
          </a:p>
        </p:txBody>
      </p:sp>
      <p:sp>
        <p:nvSpPr>
          <p:cNvPr id="306" name="Google Shape;306;p13"/>
          <p:cNvSpPr txBox="1"/>
          <p:nvPr/>
        </p:nvSpPr>
        <p:spPr>
          <a:xfrm>
            <a:off x="5359400" y="6418855"/>
            <a:ext cx="26053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Ilan CROZAT</a:t>
            </a:r>
            <a:endParaRPr/>
          </a:p>
        </p:txBody>
      </p:sp>
      <p:sp>
        <p:nvSpPr>
          <p:cNvPr id="307" name="Google Shape;307;p13"/>
          <p:cNvSpPr txBox="1"/>
          <p:nvPr/>
        </p:nvSpPr>
        <p:spPr>
          <a:xfrm>
            <a:off x="8342085" y="6443385"/>
            <a:ext cx="26053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2024 - 2025</a:t>
            </a:r>
            <a:endParaRPr/>
          </a:p>
        </p:txBody>
      </p:sp>
      <p:sp>
        <p:nvSpPr>
          <p:cNvPr id="308" name="Google Shape;308;p13"/>
          <p:cNvSpPr/>
          <p:nvPr/>
        </p:nvSpPr>
        <p:spPr>
          <a:xfrm>
            <a:off x="10840354" y="5994764"/>
            <a:ext cx="1083131" cy="668615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Google Shape;309;p13" descr="Une image contenant Police, Graphique, logo, symbole&#10;&#10;Le contenu généré par l’IA peut être incorrect."/>
          <p:cNvPicPr preferRelativeResize="0"/>
          <p:nvPr/>
        </p:nvPicPr>
        <p:blipFill rotWithShape="1">
          <a:blip r:embed="rId3">
            <a:alphaModFix/>
          </a:blip>
          <a:srcRect r="69063"/>
          <a:stretch/>
        </p:blipFill>
        <p:spPr>
          <a:xfrm>
            <a:off x="11140478" y="5896108"/>
            <a:ext cx="573782" cy="576388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3"/>
          <p:cNvSpPr txBox="1"/>
          <p:nvPr/>
        </p:nvSpPr>
        <p:spPr>
          <a:xfrm>
            <a:off x="11643924" y="194621"/>
            <a:ext cx="54807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endParaRPr dirty="0"/>
          </a:p>
        </p:txBody>
      </p:sp>
      <p:sp>
        <p:nvSpPr>
          <p:cNvPr id="18" name="Google Shape;266;p12">
            <a:extLst>
              <a:ext uri="{FF2B5EF4-FFF2-40B4-BE49-F238E27FC236}">
                <a16:creationId xmlns:a16="http://schemas.microsoft.com/office/drawing/2014/main" id="{81D052EC-5E22-4285-A868-F3A408AD7A76}"/>
              </a:ext>
            </a:extLst>
          </p:cNvPr>
          <p:cNvSpPr txBox="1"/>
          <p:nvPr/>
        </p:nvSpPr>
        <p:spPr>
          <a:xfrm>
            <a:off x="673682" y="363748"/>
            <a:ext cx="804359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fr-FR" sz="3600" b="1" dirty="0">
                <a:solidFill>
                  <a:srgbClr val="0097F0"/>
                </a:solidFill>
              </a:rPr>
              <a:t>IV . 1 : Process-flow application</a:t>
            </a:r>
            <a:endParaRPr sz="3600" b="1" dirty="0">
              <a:solidFill>
                <a:srgbClr val="0097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2306406-2DD1-490E-90AF-3AC7D9AC0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10" y="1293866"/>
            <a:ext cx="5632631" cy="455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e 21">
            <a:extLst>
              <a:ext uri="{FF2B5EF4-FFF2-40B4-BE49-F238E27FC236}">
                <a16:creationId xmlns:a16="http://schemas.microsoft.com/office/drawing/2014/main" id="{A0DE52ED-AD1A-4904-AB73-5E0FC3B1A299}"/>
              </a:ext>
            </a:extLst>
          </p:cNvPr>
          <p:cNvGrpSpPr/>
          <p:nvPr/>
        </p:nvGrpSpPr>
        <p:grpSpPr>
          <a:xfrm>
            <a:off x="7525311" y="3640798"/>
            <a:ext cx="3422088" cy="1844783"/>
            <a:chOff x="7511476" y="3851478"/>
            <a:chExt cx="3422088" cy="1844783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82CD7539-13A1-4144-84AF-A18B7C6123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2863" b="17893"/>
            <a:stretch/>
          </p:blipFill>
          <p:spPr>
            <a:xfrm>
              <a:off x="9396612" y="3851478"/>
              <a:ext cx="1536952" cy="1643887"/>
            </a:xfrm>
            <a:prstGeom prst="rect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4F00C908-EF0F-4ECE-9234-7065C240E0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3268" r="5537" b="-3595"/>
            <a:stretch/>
          </p:blipFill>
          <p:spPr>
            <a:xfrm>
              <a:off x="7511476" y="3851478"/>
              <a:ext cx="1505301" cy="1706725"/>
            </a:xfrm>
            <a:prstGeom prst="rect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25B9B575-FC32-45C3-97DA-D24D1B14A46A}"/>
                </a:ext>
              </a:extLst>
            </p:cNvPr>
            <p:cNvSpPr txBox="1"/>
            <p:nvPr/>
          </p:nvSpPr>
          <p:spPr>
            <a:xfrm>
              <a:off x="7594341" y="5465429"/>
              <a:ext cx="1378290" cy="2308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2">
                  <a:lumMod val="90000"/>
                  <a:lumOff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900" b="1" i="1" dirty="0" err="1"/>
                <a:t>Before</a:t>
              </a:r>
              <a:r>
                <a:rPr lang="fr-FR" sz="900" b="1" i="1" dirty="0"/>
                <a:t> </a:t>
              </a:r>
              <a:r>
                <a:rPr lang="fr-FR" sz="900" b="1" i="1" dirty="0" err="1"/>
                <a:t>metal</a:t>
              </a:r>
              <a:r>
                <a:rPr lang="fr-FR" sz="900" b="1" i="1" dirty="0"/>
                <a:t> deposit</a:t>
              </a:r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E1C8B916-0465-4434-B9B9-4A98F0E240C6}"/>
                </a:ext>
              </a:extLst>
            </p:cNvPr>
            <p:cNvSpPr txBox="1"/>
            <p:nvPr/>
          </p:nvSpPr>
          <p:spPr>
            <a:xfrm>
              <a:off x="9475943" y="5448717"/>
              <a:ext cx="1378290" cy="2308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2">
                  <a:lumMod val="90000"/>
                  <a:lumOff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900" b="1" i="1" dirty="0" err="1"/>
                <a:t>After</a:t>
              </a:r>
              <a:r>
                <a:rPr lang="fr-FR" sz="900" b="1" i="1" dirty="0"/>
                <a:t> </a:t>
              </a:r>
              <a:r>
                <a:rPr lang="fr-FR" sz="900" b="1" i="1" dirty="0" err="1"/>
                <a:t>metal</a:t>
              </a:r>
              <a:r>
                <a:rPr lang="fr-FR" sz="900" b="1" i="1" dirty="0"/>
                <a:t> deposit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D2614EFB-CF3A-41B6-A026-2C5B8147C792}"/>
              </a:ext>
            </a:extLst>
          </p:cNvPr>
          <p:cNvGrpSpPr/>
          <p:nvPr/>
        </p:nvGrpSpPr>
        <p:grpSpPr>
          <a:xfrm>
            <a:off x="7225898" y="1477307"/>
            <a:ext cx="1505301" cy="1703376"/>
            <a:chOff x="7212063" y="1687987"/>
            <a:chExt cx="1505301" cy="1703376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9FB7443A-3ABA-448B-83ED-4493688ABE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3235" t="23659" r="12109" b="24045"/>
            <a:stretch/>
          </p:blipFill>
          <p:spPr>
            <a:xfrm>
              <a:off x="7212063" y="1687987"/>
              <a:ext cx="1505301" cy="1518931"/>
            </a:xfrm>
            <a:prstGeom prst="rect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41CFFDC4-9147-4EA2-8F1F-440769F81063}"/>
                </a:ext>
              </a:extLst>
            </p:cNvPr>
            <p:cNvSpPr txBox="1"/>
            <p:nvPr/>
          </p:nvSpPr>
          <p:spPr>
            <a:xfrm>
              <a:off x="7322839" y="3160531"/>
              <a:ext cx="1283748" cy="2308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2">
                  <a:lumMod val="90000"/>
                  <a:lumOff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900" b="1" i="1" dirty="0"/>
                <a:t>LOR20B and S1813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A344E006-6A0D-4357-9AD9-F3FC3E9C5A9E}"/>
              </a:ext>
            </a:extLst>
          </p:cNvPr>
          <p:cNvGrpSpPr/>
          <p:nvPr/>
        </p:nvGrpSpPr>
        <p:grpSpPr>
          <a:xfrm>
            <a:off x="9388180" y="1477307"/>
            <a:ext cx="1698150" cy="1703376"/>
            <a:chOff x="9374345" y="1687987"/>
            <a:chExt cx="1698150" cy="1703376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7E7DF615-0E99-43D4-A348-5403059AF3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5861" t="42297" r="37813" b="33761"/>
            <a:stretch/>
          </p:blipFill>
          <p:spPr>
            <a:xfrm>
              <a:off x="9553586" y="1687987"/>
              <a:ext cx="1339668" cy="1518930"/>
            </a:xfrm>
            <a:prstGeom prst="rect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20EEFC58-6C03-4848-ACFC-DC6138EC9538}"/>
                </a:ext>
              </a:extLst>
            </p:cNvPr>
            <p:cNvSpPr txBox="1"/>
            <p:nvPr/>
          </p:nvSpPr>
          <p:spPr>
            <a:xfrm>
              <a:off x="9374345" y="3160531"/>
              <a:ext cx="1698150" cy="2308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2">
                  <a:lumMod val="90000"/>
                  <a:lumOff val="1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900" b="1" i="1" dirty="0" err="1"/>
                <a:t>After</a:t>
              </a:r>
              <a:r>
                <a:rPr lang="fr-FR" sz="900" b="1" i="1" dirty="0"/>
                <a:t> the </a:t>
              </a:r>
              <a:r>
                <a:rPr lang="fr-FR" sz="900" b="1" i="1" dirty="0" err="1"/>
                <a:t>photolithography</a:t>
              </a:r>
              <a:endParaRPr lang="fr-FR" sz="900" b="1" i="1" dirty="0"/>
            </a:p>
          </p:txBody>
        </p:sp>
      </p:grpSp>
      <p:sp>
        <p:nvSpPr>
          <p:cNvPr id="14" name="Ellipse 13">
            <a:extLst>
              <a:ext uri="{FF2B5EF4-FFF2-40B4-BE49-F238E27FC236}">
                <a16:creationId xmlns:a16="http://schemas.microsoft.com/office/drawing/2014/main" id="{94AD5130-ED61-452A-A282-45C8D414B406}"/>
              </a:ext>
            </a:extLst>
          </p:cNvPr>
          <p:cNvSpPr/>
          <p:nvPr/>
        </p:nvSpPr>
        <p:spPr>
          <a:xfrm>
            <a:off x="1119505" y="1796334"/>
            <a:ext cx="1901601" cy="19877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F5C40AEA-9BD8-464B-9518-3C469937ECF4}"/>
              </a:ext>
            </a:extLst>
          </p:cNvPr>
          <p:cNvSpPr/>
          <p:nvPr/>
        </p:nvSpPr>
        <p:spPr>
          <a:xfrm>
            <a:off x="1036424" y="3879261"/>
            <a:ext cx="1901601" cy="19877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AE5F20F9-6EC8-42C9-9709-E15D39279E84}"/>
              </a:ext>
            </a:extLst>
          </p:cNvPr>
          <p:cNvSpPr/>
          <p:nvPr/>
        </p:nvSpPr>
        <p:spPr>
          <a:xfrm>
            <a:off x="4027740" y="1863714"/>
            <a:ext cx="1901601" cy="9493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56033FCC-1059-409B-8B04-EBE5D1A0E136}"/>
              </a:ext>
            </a:extLst>
          </p:cNvPr>
          <p:cNvSpPr/>
          <p:nvPr/>
        </p:nvSpPr>
        <p:spPr>
          <a:xfrm>
            <a:off x="3941551" y="2712887"/>
            <a:ext cx="1901601" cy="1126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FDF1754C-4D01-4501-AD33-6F709BCA44A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738" t="14047" r="15023" b="8425"/>
          <a:stretch/>
        </p:blipFill>
        <p:spPr>
          <a:xfrm>
            <a:off x="8319538" y="1904668"/>
            <a:ext cx="1780630" cy="2341256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sp>
        <p:nvSpPr>
          <p:cNvPr id="51" name="ZoneTexte 50">
            <a:extLst>
              <a:ext uri="{FF2B5EF4-FFF2-40B4-BE49-F238E27FC236}">
                <a16:creationId xmlns:a16="http://schemas.microsoft.com/office/drawing/2014/main" id="{34DD8941-D253-4113-84EB-02F417B55C6D}"/>
              </a:ext>
            </a:extLst>
          </p:cNvPr>
          <p:cNvSpPr txBox="1"/>
          <p:nvPr/>
        </p:nvSpPr>
        <p:spPr>
          <a:xfrm>
            <a:off x="8618321" y="4149375"/>
            <a:ext cx="1283748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>
                <a:lumMod val="90000"/>
                <a:lumOff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900" b="1" i="1" dirty="0"/>
              <a:t>Final product</a:t>
            </a:r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54FD47BC-1B16-42A5-84C4-D660DC4E8C31}"/>
              </a:ext>
            </a:extLst>
          </p:cNvPr>
          <p:cNvSpPr/>
          <p:nvPr/>
        </p:nvSpPr>
        <p:spPr>
          <a:xfrm>
            <a:off x="4027739" y="3839007"/>
            <a:ext cx="1901601" cy="19058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5F80F133-D3F6-4712-B5DE-9694F6152A1A}"/>
              </a:ext>
            </a:extLst>
          </p:cNvPr>
          <p:cNvGrpSpPr/>
          <p:nvPr/>
        </p:nvGrpSpPr>
        <p:grpSpPr>
          <a:xfrm>
            <a:off x="6669055" y="5867025"/>
            <a:ext cx="4106900" cy="279010"/>
            <a:chOff x="6669055" y="5867025"/>
            <a:chExt cx="4106900" cy="279010"/>
          </a:xfrm>
        </p:grpSpPr>
        <p:sp>
          <p:nvSpPr>
            <p:cNvPr id="53" name="Rectangle : coins arrondis 52">
              <a:extLst>
                <a:ext uri="{FF2B5EF4-FFF2-40B4-BE49-F238E27FC236}">
                  <a16:creationId xmlns:a16="http://schemas.microsoft.com/office/drawing/2014/main" id="{31022241-8CC0-41F0-AFF5-9F6BB32F1890}"/>
                </a:ext>
              </a:extLst>
            </p:cNvPr>
            <p:cNvSpPr/>
            <p:nvPr/>
          </p:nvSpPr>
          <p:spPr>
            <a:xfrm>
              <a:off x="6669055" y="5867025"/>
              <a:ext cx="4106900" cy="279010"/>
            </a:xfrm>
            <a:prstGeom prst="round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1696A965-3CDB-4CE0-AA90-16C4B6BDAD5B}"/>
                </a:ext>
              </a:extLst>
            </p:cNvPr>
            <p:cNvSpPr txBox="1"/>
            <p:nvPr/>
          </p:nvSpPr>
          <p:spPr>
            <a:xfrm>
              <a:off x="6940511" y="5894913"/>
              <a:ext cx="36906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00" b="1" dirty="0">
                  <a:solidFill>
                    <a:srgbClr val="00B050"/>
                  </a:solidFill>
                </a:rPr>
                <a:t>- Electrodes fabrication on a carbon-containing substrate</a:t>
              </a:r>
            </a:p>
          </p:txBody>
        </p:sp>
        <p:sp>
          <p:nvSpPr>
            <p:cNvPr id="55" name="Rectangle : coins arrondis 54">
              <a:extLst>
                <a:ext uri="{FF2B5EF4-FFF2-40B4-BE49-F238E27FC236}">
                  <a16:creationId xmlns:a16="http://schemas.microsoft.com/office/drawing/2014/main" id="{31BA186E-FAB5-4BB2-B00F-EE2385D09F69}"/>
                </a:ext>
              </a:extLst>
            </p:cNvPr>
            <p:cNvSpPr/>
            <p:nvPr/>
          </p:nvSpPr>
          <p:spPr>
            <a:xfrm>
              <a:off x="6761364" y="5924795"/>
              <a:ext cx="179147" cy="169999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4" name="ZoneTexte 33">
            <a:extLst>
              <a:ext uri="{FF2B5EF4-FFF2-40B4-BE49-F238E27FC236}">
                <a16:creationId xmlns:a16="http://schemas.microsoft.com/office/drawing/2014/main" id="{065F1E6A-873F-4CA1-8CCC-799A2DF5C64D}"/>
              </a:ext>
            </a:extLst>
          </p:cNvPr>
          <p:cNvSpPr txBox="1"/>
          <p:nvPr/>
        </p:nvSpPr>
        <p:spPr>
          <a:xfrm>
            <a:off x="2457706" y="5751609"/>
            <a:ext cx="1594792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>
                <a:lumMod val="90000"/>
                <a:lumOff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900" b="1" i="1" dirty="0"/>
              <a:t>T-Pop process diagram</a:t>
            </a:r>
          </a:p>
        </p:txBody>
      </p:sp>
    </p:spTree>
    <p:extLst>
      <p:ext uri="{BB962C8B-B14F-4D97-AF65-F5344CB8AC3E}">
        <p14:creationId xmlns:p14="http://schemas.microsoft.com/office/powerpoint/2010/main" val="42436596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51" grpId="0" animBg="1"/>
      <p:bldP spid="52" grpId="0" animBg="1"/>
      <p:bldP spid="3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2" name="Google Shape;302;p13"/>
          <p:cNvCxnSpPr/>
          <p:nvPr/>
        </p:nvCxnSpPr>
        <p:spPr>
          <a:xfrm>
            <a:off x="426939" y="1010079"/>
            <a:ext cx="7251118" cy="0"/>
          </a:xfrm>
          <a:prstGeom prst="straightConnector1">
            <a:avLst/>
          </a:prstGeom>
          <a:noFill/>
          <a:ln w="57150" cap="flat" cmpd="sng">
            <a:solidFill>
              <a:srgbClr val="0097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3" name="Google Shape;303;p13"/>
          <p:cNvSpPr/>
          <p:nvPr/>
        </p:nvSpPr>
        <p:spPr>
          <a:xfrm>
            <a:off x="0" y="6349042"/>
            <a:ext cx="12192000" cy="508958"/>
          </a:xfrm>
          <a:prstGeom prst="rect">
            <a:avLst/>
          </a:prstGeom>
          <a:solidFill>
            <a:srgbClr val="0097F0"/>
          </a:solidFill>
          <a:ln w="19050" cap="flat" cmpd="sng">
            <a:solidFill>
              <a:srgbClr val="0097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3"/>
          <p:cNvSpPr txBox="1"/>
          <p:nvPr/>
        </p:nvSpPr>
        <p:spPr>
          <a:xfrm>
            <a:off x="1987225" y="6418855"/>
            <a:ext cx="26053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Polytech Orleans</a:t>
            </a:r>
            <a:endParaRPr/>
          </a:p>
        </p:txBody>
      </p:sp>
      <p:sp>
        <p:nvSpPr>
          <p:cNvPr id="306" name="Google Shape;306;p13"/>
          <p:cNvSpPr txBox="1"/>
          <p:nvPr/>
        </p:nvSpPr>
        <p:spPr>
          <a:xfrm>
            <a:off x="5359400" y="6418855"/>
            <a:ext cx="26053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Ilan CROZAT</a:t>
            </a:r>
            <a:endParaRPr/>
          </a:p>
        </p:txBody>
      </p:sp>
      <p:sp>
        <p:nvSpPr>
          <p:cNvPr id="307" name="Google Shape;307;p13"/>
          <p:cNvSpPr txBox="1"/>
          <p:nvPr/>
        </p:nvSpPr>
        <p:spPr>
          <a:xfrm>
            <a:off x="8342085" y="6443385"/>
            <a:ext cx="26053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2024 - 2025</a:t>
            </a:r>
            <a:endParaRPr/>
          </a:p>
        </p:txBody>
      </p:sp>
      <p:sp>
        <p:nvSpPr>
          <p:cNvPr id="308" name="Google Shape;308;p13"/>
          <p:cNvSpPr/>
          <p:nvPr/>
        </p:nvSpPr>
        <p:spPr>
          <a:xfrm>
            <a:off x="10840354" y="5994764"/>
            <a:ext cx="1083131" cy="668615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Google Shape;309;p13" descr="Une image contenant Police, Graphique, logo, symbole&#10;&#10;Le contenu généré par l’IA peut être incorrect."/>
          <p:cNvPicPr preferRelativeResize="0"/>
          <p:nvPr/>
        </p:nvPicPr>
        <p:blipFill rotWithShape="1">
          <a:blip r:embed="rId3">
            <a:alphaModFix/>
          </a:blip>
          <a:srcRect r="69063"/>
          <a:stretch/>
        </p:blipFill>
        <p:spPr>
          <a:xfrm>
            <a:off x="11140478" y="5896108"/>
            <a:ext cx="573782" cy="576388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3"/>
          <p:cNvSpPr txBox="1"/>
          <p:nvPr/>
        </p:nvSpPr>
        <p:spPr>
          <a:xfrm>
            <a:off x="11643924" y="194621"/>
            <a:ext cx="54807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endParaRPr dirty="0"/>
          </a:p>
        </p:txBody>
      </p:sp>
      <p:sp>
        <p:nvSpPr>
          <p:cNvPr id="18" name="Google Shape;266;p12">
            <a:extLst>
              <a:ext uri="{FF2B5EF4-FFF2-40B4-BE49-F238E27FC236}">
                <a16:creationId xmlns:a16="http://schemas.microsoft.com/office/drawing/2014/main" id="{81D052EC-5E22-4285-A868-F3A408AD7A76}"/>
              </a:ext>
            </a:extLst>
          </p:cNvPr>
          <p:cNvSpPr txBox="1"/>
          <p:nvPr/>
        </p:nvSpPr>
        <p:spPr>
          <a:xfrm>
            <a:off x="673681" y="363748"/>
            <a:ext cx="935783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fr-FR" sz="3600" b="1" dirty="0">
                <a:solidFill>
                  <a:srgbClr val="0097F0"/>
                </a:solidFill>
              </a:rPr>
              <a:t>IV . 2 : </a:t>
            </a:r>
            <a:r>
              <a:rPr lang="fr-FR" sz="3600" b="1" dirty="0">
                <a:solidFill>
                  <a:srgbClr val="0097F0"/>
                </a:solidFill>
                <a:latin typeface="Arial"/>
                <a:ea typeface="Arial"/>
                <a:cs typeface="Arial"/>
                <a:sym typeface="Arial"/>
              </a:rPr>
              <a:t>Carbon observation with the VHX </a:t>
            </a:r>
            <a:endParaRPr sz="3600" b="1" dirty="0">
              <a:solidFill>
                <a:srgbClr val="0097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64AF35EF-DBFF-4374-B143-782170E33F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33" t="31092" r="39465" b="41029"/>
          <a:stretch/>
        </p:blipFill>
        <p:spPr>
          <a:xfrm>
            <a:off x="601816" y="2079956"/>
            <a:ext cx="2279147" cy="2698087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sp>
        <p:nvSpPr>
          <p:cNvPr id="24" name="Ellipse 23">
            <a:extLst>
              <a:ext uri="{FF2B5EF4-FFF2-40B4-BE49-F238E27FC236}">
                <a16:creationId xmlns:a16="http://schemas.microsoft.com/office/drawing/2014/main" id="{BC908FE4-C7A1-4A90-9B8B-839D7872D7FA}"/>
              </a:ext>
            </a:extLst>
          </p:cNvPr>
          <p:cNvSpPr/>
          <p:nvPr/>
        </p:nvSpPr>
        <p:spPr>
          <a:xfrm>
            <a:off x="1014455" y="2795686"/>
            <a:ext cx="406401" cy="414051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27C42834-DECB-4D79-A828-A14B09727A66}"/>
              </a:ext>
            </a:extLst>
          </p:cNvPr>
          <p:cNvCxnSpPr>
            <a:cxnSpLocks/>
          </p:cNvCxnSpPr>
          <p:nvPr/>
        </p:nvCxnSpPr>
        <p:spPr>
          <a:xfrm>
            <a:off x="1441625" y="3002009"/>
            <a:ext cx="2169392" cy="415455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57395BD4-BA57-4A77-B4ED-AC9E990E0DCF}"/>
              </a:ext>
            </a:extLst>
          </p:cNvPr>
          <p:cNvSpPr txBox="1"/>
          <p:nvPr/>
        </p:nvSpPr>
        <p:spPr>
          <a:xfrm>
            <a:off x="922194" y="4732440"/>
            <a:ext cx="169635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>
                <a:lumMod val="90000"/>
                <a:lumOff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900" b="1" i="1" dirty="0"/>
              <a:t>Peek substrat with carbon surface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8F74177-1D8B-4B15-8769-6BFD538BC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0826" y="1364316"/>
            <a:ext cx="6737440" cy="418077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2" name="Google Shape;302;p13"/>
          <p:cNvCxnSpPr/>
          <p:nvPr/>
        </p:nvCxnSpPr>
        <p:spPr>
          <a:xfrm>
            <a:off x="426939" y="1010079"/>
            <a:ext cx="7251118" cy="0"/>
          </a:xfrm>
          <a:prstGeom prst="straightConnector1">
            <a:avLst/>
          </a:prstGeom>
          <a:noFill/>
          <a:ln w="57150" cap="flat" cmpd="sng">
            <a:solidFill>
              <a:srgbClr val="0097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3" name="Google Shape;303;p13"/>
          <p:cNvSpPr/>
          <p:nvPr/>
        </p:nvSpPr>
        <p:spPr>
          <a:xfrm>
            <a:off x="0" y="6349042"/>
            <a:ext cx="12192000" cy="508958"/>
          </a:xfrm>
          <a:prstGeom prst="rect">
            <a:avLst/>
          </a:prstGeom>
          <a:solidFill>
            <a:srgbClr val="0097F0"/>
          </a:solidFill>
          <a:ln w="19050" cap="flat" cmpd="sng">
            <a:solidFill>
              <a:srgbClr val="0097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3"/>
          <p:cNvSpPr txBox="1"/>
          <p:nvPr/>
        </p:nvSpPr>
        <p:spPr>
          <a:xfrm>
            <a:off x="1987225" y="6418855"/>
            <a:ext cx="26053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Polytech Orleans</a:t>
            </a:r>
            <a:endParaRPr/>
          </a:p>
        </p:txBody>
      </p:sp>
      <p:sp>
        <p:nvSpPr>
          <p:cNvPr id="306" name="Google Shape;306;p13"/>
          <p:cNvSpPr txBox="1"/>
          <p:nvPr/>
        </p:nvSpPr>
        <p:spPr>
          <a:xfrm>
            <a:off x="5359400" y="6418855"/>
            <a:ext cx="26053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Ilan CROZAT</a:t>
            </a:r>
            <a:endParaRPr/>
          </a:p>
        </p:txBody>
      </p:sp>
      <p:sp>
        <p:nvSpPr>
          <p:cNvPr id="307" name="Google Shape;307;p13"/>
          <p:cNvSpPr txBox="1"/>
          <p:nvPr/>
        </p:nvSpPr>
        <p:spPr>
          <a:xfrm>
            <a:off x="8342085" y="6443385"/>
            <a:ext cx="26053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2024 - 2025</a:t>
            </a:r>
            <a:endParaRPr/>
          </a:p>
        </p:txBody>
      </p:sp>
      <p:sp>
        <p:nvSpPr>
          <p:cNvPr id="308" name="Google Shape;308;p13"/>
          <p:cNvSpPr/>
          <p:nvPr/>
        </p:nvSpPr>
        <p:spPr>
          <a:xfrm>
            <a:off x="10840354" y="5994764"/>
            <a:ext cx="1083131" cy="668615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Google Shape;309;p13" descr="Une image contenant Police, Graphique, logo, symbole&#10;&#10;Le contenu généré par l’IA peut être incorrect."/>
          <p:cNvPicPr preferRelativeResize="0"/>
          <p:nvPr/>
        </p:nvPicPr>
        <p:blipFill rotWithShape="1">
          <a:blip r:embed="rId3">
            <a:alphaModFix/>
          </a:blip>
          <a:srcRect r="69063"/>
          <a:stretch/>
        </p:blipFill>
        <p:spPr>
          <a:xfrm>
            <a:off x="11140478" y="5896108"/>
            <a:ext cx="573782" cy="576388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3"/>
          <p:cNvSpPr txBox="1"/>
          <p:nvPr/>
        </p:nvSpPr>
        <p:spPr>
          <a:xfrm>
            <a:off x="11643924" y="194621"/>
            <a:ext cx="54807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r>
            <a:endParaRPr dirty="0"/>
          </a:p>
        </p:txBody>
      </p:sp>
      <p:sp>
        <p:nvSpPr>
          <p:cNvPr id="18" name="Google Shape;266;p12">
            <a:extLst>
              <a:ext uri="{FF2B5EF4-FFF2-40B4-BE49-F238E27FC236}">
                <a16:creationId xmlns:a16="http://schemas.microsoft.com/office/drawing/2014/main" id="{81D052EC-5E22-4285-A868-F3A408AD7A76}"/>
              </a:ext>
            </a:extLst>
          </p:cNvPr>
          <p:cNvSpPr txBox="1"/>
          <p:nvPr/>
        </p:nvSpPr>
        <p:spPr>
          <a:xfrm>
            <a:off x="673682" y="363748"/>
            <a:ext cx="804359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fr-FR" sz="3600" b="1" dirty="0">
                <a:solidFill>
                  <a:srgbClr val="0097F0"/>
                </a:solidFill>
              </a:rPr>
              <a:t>IV . 3 : </a:t>
            </a:r>
            <a:r>
              <a:rPr lang="fr-FR" sz="3600" b="1" dirty="0" err="1">
                <a:solidFill>
                  <a:srgbClr val="0097F0"/>
                </a:solidFill>
              </a:rPr>
              <a:t>Resist</a:t>
            </a:r>
            <a:r>
              <a:rPr lang="fr-FR" sz="3600" b="1" dirty="0">
                <a:solidFill>
                  <a:srgbClr val="0097F0"/>
                </a:solidFill>
              </a:rPr>
              <a:t> gap</a:t>
            </a:r>
            <a:endParaRPr sz="3600" b="1" dirty="0">
              <a:solidFill>
                <a:srgbClr val="0097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98848AA5-4F8F-4254-AA2E-C68C924901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460" t="21531" r="25248" b="43225"/>
          <a:stretch/>
        </p:blipFill>
        <p:spPr>
          <a:xfrm>
            <a:off x="1263067" y="1912228"/>
            <a:ext cx="4546191" cy="3100734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FB1F5772-8874-420A-9849-59519D22617C}"/>
              </a:ext>
            </a:extLst>
          </p:cNvPr>
          <p:cNvSpPr/>
          <p:nvPr/>
        </p:nvSpPr>
        <p:spPr>
          <a:xfrm>
            <a:off x="6664104" y="3324971"/>
            <a:ext cx="4106352" cy="827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50A2807-9590-4D84-98C8-4C5CD0A3FC7B}"/>
              </a:ext>
            </a:extLst>
          </p:cNvPr>
          <p:cNvSpPr/>
          <p:nvPr/>
        </p:nvSpPr>
        <p:spPr>
          <a:xfrm>
            <a:off x="7307778" y="3324971"/>
            <a:ext cx="2816292" cy="181586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34064C4-04D9-4293-B814-411DEA2B7BA0}"/>
              </a:ext>
            </a:extLst>
          </p:cNvPr>
          <p:cNvSpPr/>
          <p:nvPr/>
        </p:nvSpPr>
        <p:spPr>
          <a:xfrm>
            <a:off x="8065337" y="3059147"/>
            <a:ext cx="1144368" cy="2603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2F8C249-738C-4B0B-B2DD-AB747EEC449E}"/>
              </a:ext>
            </a:extLst>
          </p:cNvPr>
          <p:cNvSpPr/>
          <p:nvPr/>
        </p:nvSpPr>
        <p:spPr>
          <a:xfrm>
            <a:off x="7763586" y="2804112"/>
            <a:ext cx="1766452" cy="2603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7A66311C-7C50-4DEC-AEB4-F8725286F15F}"/>
              </a:ext>
            </a:extLst>
          </p:cNvPr>
          <p:cNvCxnSpPr>
            <a:cxnSpLocks/>
          </p:cNvCxnSpPr>
          <p:nvPr/>
        </p:nvCxnSpPr>
        <p:spPr>
          <a:xfrm flipH="1">
            <a:off x="7745656" y="3145803"/>
            <a:ext cx="30175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59E879BC-00CB-44CA-BF11-8DFC1327A036}"/>
              </a:ext>
            </a:extLst>
          </p:cNvPr>
          <p:cNvCxnSpPr>
            <a:cxnSpLocks/>
          </p:cNvCxnSpPr>
          <p:nvPr/>
        </p:nvCxnSpPr>
        <p:spPr>
          <a:xfrm flipV="1">
            <a:off x="5117623" y="3145803"/>
            <a:ext cx="2325630" cy="43543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 : coins arrondis 73">
            <a:extLst>
              <a:ext uri="{FF2B5EF4-FFF2-40B4-BE49-F238E27FC236}">
                <a16:creationId xmlns:a16="http://schemas.microsoft.com/office/drawing/2014/main" id="{995451E6-E327-4BBB-9A5B-F4F24897CF17}"/>
              </a:ext>
            </a:extLst>
          </p:cNvPr>
          <p:cNvSpPr/>
          <p:nvPr/>
        </p:nvSpPr>
        <p:spPr>
          <a:xfrm>
            <a:off x="4450038" y="5386377"/>
            <a:ext cx="4137900" cy="506095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521FA1C0-17E4-4A24-8F90-7532957BBF67}"/>
              </a:ext>
            </a:extLst>
          </p:cNvPr>
          <p:cNvSpPr txBox="1"/>
          <p:nvPr/>
        </p:nvSpPr>
        <p:spPr>
          <a:xfrm>
            <a:off x="5415238" y="5409007"/>
            <a:ext cx="3172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fr-FR" sz="1200" b="1" dirty="0" err="1">
                <a:solidFill>
                  <a:schemeClr val="bg2"/>
                </a:solidFill>
              </a:rPr>
              <a:t>We</a:t>
            </a:r>
            <a:r>
              <a:rPr lang="fr-FR" sz="1200" b="1" dirty="0">
                <a:solidFill>
                  <a:schemeClr val="bg2"/>
                </a:solidFill>
              </a:rPr>
              <a:t> can </a:t>
            </a:r>
            <a:r>
              <a:rPr lang="fr-FR" sz="1200" b="1" dirty="0" err="1">
                <a:solidFill>
                  <a:schemeClr val="bg2"/>
                </a:solidFill>
              </a:rPr>
              <a:t>see</a:t>
            </a:r>
            <a:r>
              <a:rPr lang="fr-FR" sz="1200" b="1" dirty="0">
                <a:solidFill>
                  <a:schemeClr val="bg2"/>
                </a:solidFill>
              </a:rPr>
              <a:t> </a:t>
            </a:r>
            <a:r>
              <a:rPr lang="fr-FR" sz="1200" b="1" dirty="0" err="1">
                <a:solidFill>
                  <a:schemeClr val="bg2"/>
                </a:solidFill>
              </a:rPr>
              <a:t>it</a:t>
            </a:r>
            <a:r>
              <a:rPr lang="fr-FR" sz="1200" b="1" dirty="0">
                <a:solidFill>
                  <a:schemeClr val="bg2"/>
                </a:solidFill>
              </a:rPr>
              <a:t> on digital microscope</a:t>
            </a:r>
          </a:p>
          <a:p>
            <a:pPr marL="171450" indent="-171450">
              <a:buFontTx/>
              <a:buChar char="-"/>
            </a:pPr>
            <a:r>
              <a:rPr lang="fr-FR" sz="1200" b="1" dirty="0" err="1">
                <a:solidFill>
                  <a:schemeClr val="bg2"/>
                </a:solidFill>
              </a:rPr>
              <a:t>Means</a:t>
            </a:r>
            <a:r>
              <a:rPr lang="fr-FR" sz="1200" b="1" dirty="0">
                <a:solidFill>
                  <a:schemeClr val="bg2"/>
                </a:solidFill>
              </a:rPr>
              <a:t> </a:t>
            </a:r>
            <a:r>
              <a:rPr lang="fr-FR" sz="1200" b="1" dirty="0" err="1">
                <a:solidFill>
                  <a:schemeClr val="bg2"/>
                </a:solidFill>
              </a:rPr>
              <a:t>that</a:t>
            </a:r>
            <a:r>
              <a:rPr lang="fr-FR" sz="1200" b="1" dirty="0">
                <a:solidFill>
                  <a:schemeClr val="bg2"/>
                </a:solidFill>
              </a:rPr>
              <a:t>  </a:t>
            </a:r>
            <a:r>
              <a:rPr lang="fr-FR" sz="1200" b="1" dirty="0" err="1">
                <a:solidFill>
                  <a:schemeClr val="bg2"/>
                </a:solidFill>
              </a:rPr>
              <a:t>our</a:t>
            </a:r>
            <a:r>
              <a:rPr lang="fr-FR" sz="1200" b="1" dirty="0">
                <a:solidFill>
                  <a:schemeClr val="bg2"/>
                </a:solidFill>
              </a:rPr>
              <a:t> T-Pop process </a:t>
            </a:r>
            <a:r>
              <a:rPr lang="fr-FR" sz="1200" b="1" dirty="0" err="1">
                <a:solidFill>
                  <a:schemeClr val="bg2"/>
                </a:solidFill>
              </a:rPr>
              <a:t>worked</a:t>
            </a:r>
            <a:endParaRPr lang="fr-FR" sz="1200" b="1" dirty="0">
              <a:solidFill>
                <a:schemeClr val="bg2"/>
              </a:solidFill>
            </a:endParaRP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ED06D8EF-6DC7-42BC-85C2-C9B866856653}"/>
              </a:ext>
            </a:extLst>
          </p:cNvPr>
          <p:cNvSpPr txBox="1"/>
          <p:nvPr/>
        </p:nvSpPr>
        <p:spPr>
          <a:xfrm>
            <a:off x="4450038" y="5378173"/>
            <a:ext cx="1168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err="1">
                <a:solidFill>
                  <a:schemeClr val="bg2"/>
                </a:solidFill>
              </a:rPr>
              <a:t>Resist</a:t>
            </a:r>
            <a:r>
              <a:rPr lang="fr-FR" sz="1200" b="1" u="sng" dirty="0">
                <a:solidFill>
                  <a:schemeClr val="bg2"/>
                </a:solidFill>
              </a:rPr>
              <a:t> gap</a:t>
            </a:r>
            <a:r>
              <a:rPr lang="fr-FR" b="1" dirty="0">
                <a:solidFill>
                  <a:schemeClr val="bg2"/>
                </a:solidFill>
              </a:rPr>
              <a:t> :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2979DCE3-823F-4994-8DCF-E0FD3514C496}"/>
              </a:ext>
            </a:extLst>
          </p:cNvPr>
          <p:cNvSpPr txBox="1"/>
          <p:nvPr/>
        </p:nvSpPr>
        <p:spPr>
          <a:xfrm>
            <a:off x="2687983" y="4932453"/>
            <a:ext cx="1696358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>
                <a:lumMod val="90000"/>
                <a:lumOff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900" b="1" i="1" dirty="0" err="1"/>
              <a:t>Resist</a:t>
            </a:r>
            <a:r>
              <a:rPr lang="fr-FR" sz="900" b="1" i="1" dirty="0"/>
              <a:t> gap on VHX</a:t>
            </a:r>
          </a:p>
        </p:txBody>
      </p:sp>
    </p:spTree>
    <p:extLst>
      <p:ext uri="{BB962C8B-B14F-4D97-AF65-F5344CB8AC3E}">
        <p14:creationId xmlns:p14="http://schemas.microsoft.com/office/powerpoint/2010/main" val="13590923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  <p:bldP spid="74" grpId="0" animBg="1"/>
      <p:bldP spid="75" grpId="0"/>
      <p:bldP spid="7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2" name="Google Shape;302;p13"/>
          <p:cNvCxnSpPr/>
          <p:nvPr/>
        </p:nvCxnSpPr>
        <p:spPr>
          <a:xfrm>
            <a:off x="426939" y="1010079"/>
            <a:ext cx="7251118" cy="0"/>
          </a:xfrm>
          <a:prstGeom prst="straightConnector1">
            <a:avLst/>
          </a:prstGeom>
          <a:noFill/>
          <a:ln w="57150" cap="flat" cmpd="sng">
            <a:solidFill>
              <a:srgbClr val="0097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3" name="Google Shape;303;p13"/>
          <p:cNvSpPr/>
          <p:nvPr/>
        </p:nvSpPr>
        <p:spPr>
          <a:xfrm>
            <a:off x="0" y="6349042"/>
            <a:ext cx="12192000" cy="508958"/>
          </a:xfrm>
          <a:prstGeom prst="rect">
            <a:avLst/>
          </a:prstGeom>
          <a:solidFill>
            <a:srgbClr val="0097F0"/>
          </a:solidFill>
          <a:ln w="19050" cap="flat" cmpd="sng">
            <a:solidFill>
              <a:srgbClr val="0097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3"/>
          <p:cNvSpPr txBox="1"/>
          <p:nvPr/>
        </p:nvSpPr>
        <p:spPr>
          <a:xfrm>
            <a:off x="1987225" y="6418855"/>
            <a:ext cx="26053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Polytech Orleans</a:t>
            </a:r>
            <a:endParaRPr/>
          </a:p>
        </p:txBody>
      </p:sp>
      <p:sp>
        <p:nvSpPr>
          <p:cNvPr id="306" name="Google Shape;306;p13"/>
          <p:cNvSpPr txBox="1"/>
          <p:nvPr/>
        </p:nvSpPr>
        <p:spPr>
          <a:xfrm>
            <a:off x="5359400" y="6418855"/>
            <a:ext cx="26053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Ilan CROZAT</a:t>
            </a:r>
            <a:endParaRPr/>
          </a:p>
        </p:txBody>
      </p:sp>
      <p:sp>
        <p:nvSpPr>
          <p:cNvPr id="307" name="Google Shape;307;p13"/>
          <p:cNvSpPr txBox="1"/>
          <p:nvPr/>
        </p:nvSpPr>
        <p:spPr>
          <a:xfrm>
            <a:off x="8342085" y="6443385"/>
            <a:ext cx="26053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2024 - 2025</a:t>
            </a:r>
            <a:endParaRPr/>
          </a:p>
        </p:txBody>
      </p:sp>
      <p:sp>
        <p:nvSpPr>
          <p:cNvPr id="308" name="Google Shape;308;p13"/>
          <p:cNvSpPr/>
          <p:nvPr/>
        </p:nvSpPr>
        <p:spPr>
          <a:xfrm>
            <a:off x="10840354" y="5994764"/>
            <a:ext cx="1083131" cy="668615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Google Shape;309;p13" descr="Une image contenant Police, Graphique, logo, symbole&#10;&#10;Le contenu généré par l’IA peut être incorrect."/>
          <p:cNvPicPr preferRelativeResize="0"/>
          <p:nvPr/>
        </p:nvPicPr>
        <p:blipFill rotWithShape="1">
          <a:blip r:embed="rId3">
            <a:alphaModFix/>
          </a:blip>
          <a:srcRect r="69063"/>
          <a:stretch/>
        </p:blipFill>
        <p:spPr>
          <a:xfrm>
            <a:off x="11140478" y="5896108"/>
            <a:ext cx="573782" cy="576388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3"/>
          <p:cNvSpPr txBox="1"/>
          <p:nvPr/>
        </p:nvSpPr>
        <p:spPr>
          <a:xfrm>
            <a:off x="11643924" y="194621"/>
            <a:ext cx="54807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r>
            <a:endParaRPr dirty="0"/>
          </a:p>
        </p:txBody>
      </p:sp>
      <p:sp>
        <p:nvSpPr>
          <p:cNvPr id="18" name="Google Shape;266;p12">
            <a:extLst>
              <a:ext uri="{FF2B5EF4-FFF2-40B4-BE49-F238E27FC236}">
                <a16:creationId xmlns:a16="http://schemas.microsoft.com/office/drawing/2014/main" id="{81D052EC-5E22-4285-A868-F3A408AD7A76}"/>
              </a:ext>
            </a:extLst>
          </p:cNvPr>
          <p:cNvSpPr txBox="1"/>
          <p:nvPr/>
        </p:nvSpPr>
        <p:spPr>
          <a:xfrm>
            <a:off x="673682" y="363748"/>
            <a:ext cx="1058412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fr-FR" sz="3600" b="1" dirty="0">
                <a:solidFill>
                  <a:srgbClr val="0097F0"/>
                </a:solidFill>
              </a:rPr>
              <a:t>IV . 4 : Observation of the deposed </a:t>
            </a:r>
            <a:r>
              <a:rPr lang="fr-FR" sz="3600" b="1" dirty="0" err="1">
                <a:solidFill>
                  <a:srgbClr val="0097F0"/>
                </a:solidFill>
              </a:rPr>
              <a:t>metal</a:t>
            </a:r>
            <a:endParaRPr sz="3600" b="1" dirty="0">
              <a:solidFill>
                <a:srgbClr val="0097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BD0F374D-5375-40ED-8633-3D0236F25ACE}"/>
              </a:ext>
            </a:extLst>
          </p:cNvPr>
          <p:cNvGrpSpPr/>
          <p:nvPr/>
        </p:nvGrpSpPr>
        <p:grpSpPr>
          <a:xfrm>
            <a:off x="3310790" y="5522733"/>
            <a:ext cx="5537645" cy="517015"/>
            <a:chOff x="3017520" y="5491798"/>
            <a:chExt cx="5570418" cy="517015"/>
          </a:xfrm>
        </p:grpSpPr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8CF4BC1C-8340-427A-B118-1050593A86D9}"/>
                </a:ext>
              </a:extLst>
            </p:cNvPr>
            <p:cNvSpPr/>
            <p:nvPr/>
          </p:nvSpPr>
          <p:spPr>
            <a:xfrm>
              <a:off x="3017520" y="5502718"/>
              <a:ext cx="5570418" cy="506095"/>
            </a:xfrm>
            <a:prstGeom prst="round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04C61E04-381D-415B-A5B9-DF737403E28A}"/>
                </a:ext>
              </a:extLst>
            </p:cNvPr>
            <p:cNvSpPr txBox="1"/>
            <p:nvPr/>
          </p:nvSpPr>
          <p:spPr>
            <a:xfrm>
              <a:off x="4691982" y="5491798"/>
              <a:ext cx="375924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fr-FR" sz="1200" b="1" dirty="0">
                  <a:solidFill>
                    <a:schemeClr val="bg2"/>
                  </a:solidFill>
                </a:rPr>
                <a:t>The </a:t>
              </a:r>
              <a:r>
                <a:rPr lang="fr-FR" sz="1200" b="1" dirty="0" err="1">
                  <a:solidFill>
                    <a:schemeClr val="bg2"/>
                  </a:solidFill>
                </a:rPr>
                <a:t>metal</a:t>
              </a:r>
              <a:r>
                <a:rPr lang="fr-FR" sz="1200" b="1" dirty="0">
                  <a:solidFill>
                    <a:schemeClr val="bg2"/>
                  </a:solidFill>
                </a:rPr>
                <a:t> as been </a:t>
              </a:r>
              <a:r>
                <a:rPr lang="fr-FR" sz="1200" b="1" dirty="0" err="1">
                  <a:solidFill>
                    <a:schemeClr val="bg2"/>
                  </a:solidFill>
                </a:rPr>
                <a:t>deposited</a:t>
              </a:r>
              <a:r>
                <a:rPr lang="fr-FR" sz="1200" b="1" dirty="0">
                  <a:solidFill>
                    <a:schemeClr val="bg2"/>
                  </a:solidFill>
                </a:rPr>
                <a:t> </a:t>
              </a:r>
              <a:r>
                <a:rPr lang="fr-FR" sz="1200" b="1" dirty="0" err="1">
                  <a:solidFill>
                    <a:schemeClr val="bg2"/>
                  </a:solidFill>
                </a:rPr>
                <a:t>well</a:t>
              </a:r>
              <a:endParaRPr lang="fr-FR" sz="1200" b="1" dirty="0">
                <a:solidFill>
                  <a:schemeClr val="bg2"/>
                </a:solidFill>
              </a:endParaRPr>
            </a:p>
            <a:p>
              <a:pPr marL="171450" indent="-171450">
                <a:buFontTx/>
                <a:buChar char="-"/>
              </a:pPr>
              <a:r>
                <a:rPr lang="fr-FR" sz="1200" b="1" dirty="0">
                  <a:solidFill>
                    <a:schemeClr val="bg2"/>
                  </a:solidFill>
                </a:rPr>
                <a:t>Impossible to </a:t>
              </a:r>
              <a:r>
                <a:rPr lang="fr-FR" sz="1200" b="1" dirty="0" err="1">
                  <a:solidFill>
                    <a:schemeClr val="bg2"/>
                  </a:solidFill>
                </a:rPr>
                <a:t>measure</a:t>
              </a:r>
              <a:r>
                <a:rPr lang="fr-FR" sz="1200" b="1" dirty="0">
                  <a:solidFill>
                    <a:schemeClr val="bg2"/>
                  </a:solidFill>
                </a:rPr>
                <a:t> thickness : </a:t>
              </a:r>
              <a:r>
                <a:rPr lang="fr-FR" sz="1200" b="1" i="1" dirty="0">
                  <a:solidFill>
                    <a:schemeClr val="bg2"/>
                  </a:solidFill>
                </a:rPr>
                <a:t>&lt; um ?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E2611589-5218-491E-8754-09084D9FEC1C}"/>
                </a:ext>
              </a:extLst>
            </p:cNvPr>
            <p:cNvSpPr txBox="1"/>
            <p:nvPr/>
          </p:nvSpPr>
          <p:spPr>
            <a:xfrm>
              <a:off x="3017520" y="5494515"/>
              <a:ext cx="16943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u="sng" dirty="0" err="1">
                  <a:solidFill>
                    <a:schemeClr val="bg2"/>
                  </a:solidFill>
                </a:rPr>
                <a:t>After</a:t>
              </a:r>
              <a:r>
                <a:rPr lang="fr-FR" sz="1200" b="1" u="sng" dirty="0">
                  <a:solidFill>
                    <a:schemeClr val="bg2"/>
                  </a:solidFill>
                </a:rPr>
                <a:t> </a:t>
              </a:r>
              <a:r>
                <a:rPr lang="fr-FR" sz="1200" b="1" u="sng" dirty="0" err="1">
                  <a:solidFill>
                    <a:schemeClr val="bg2"/>
                  </a:solidFill>
                </a:rPr>
                <a:t>metal</a:t>
              </a:r>
              <a:r>
                <a:rPr lang="fr-FR" sz="1200" b="1" u="sng" dirty="0">
                  <a:solidFill>
                    <a:schemeClr val="bg2"/>
                  </a:solidFill>
                </a:rPr>
                <a:t> deposit</a:t>
              </a:r>
              <a:r>
                <a:rPr lang="fr-FR" b="1" dirty="0">
                  <a:solidFill>
                    <a:schemeClr val="bg2"/>
                  </a:solidFill>
                </a:rPr>
                <a:t> :</a:t>
              </a:r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E2BFD4C7-8561-4589-8199-B92A086DE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579" y="1319332"/>
            <a:ext cx="10476842" cy="381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5401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5" name="Google Shape;405;p19"/>
          <p:cNvCxnSpPr/>
          <p:nvPr/>
        </p:nvCxnSpPr>
        <p:spPr>
          <a:xfrm>
            <a:off x="426939" y="1010079"/>
            <a:ext cx="7251118" cy="0"/>
          </a:xfrm>
          <a:prstGeom prst="straightConnector1">
            <a:avLst/>
          </a:prstGeom>
          <a:noFill/>
          <a:ln w="57150" cap="flat" cmpd="sng">
            <a:solidFill>
              <a:srgbClr val="0097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6" name="Google Shape;406;p19"/>
          <p:cNvSpPr/>
          <p:nvPr/>
        </p:nvSpPr>
        <p:spPr>
          <a:xfrm>
            <a:off x="0" y="6349042"/>
            <a:ext cx="12192000" cy="508958"/>
          </a:xfrm>
          <a:prstGeom prst="rect">
            <a:avLst/>
          </a:prstGeom>
          <a:solidFill>
            <a:srgbClr val="0097F0"/>
          </a:solidFill>
          <a:ln w="19050" cap="flat" cmpd="sng">
            <a:solidFill>
              <a:srgbClr val="0097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19"/>
          <p:cNvSpPr txBox="1"/>
          <p:nvPr/>
        </p:nvSpPr>
        <p:spPr>
          <a:xfrm>
            <a:off x="673682" y="363748"/>
            <a:ext cx="94075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dirty="0">
                <a:solidFill>
                  <a:srgbClr val="0097F0"/>
                </a:solidFill>
                <a:latin typeface="Arial"/>
                <a:ea typeface="Arial"/>
                <a:cs typeface="Arial"/>
                <a:sym typeface="Arial"/>
              </a:rPr>
              <a:t>V . 1 : Final charaterization</a:t>
            </a:r>
            <a:endParaRPr dirty="0"/>
          </a:p>
        </p:txBody>
      </p:sp>
      <p:sp>
        <p:nvSpPr>
          <p:cNvPr id="408" name="Google Shape;408;p19"/>
          <p:cNvSpPr txBox="1"/>
          <p:nvPr/>
        </p:nvSpPr>
        <p:spPr>
          <a:xfrm>
            <a:off x="1987225" y="6418855"/>
            <a:ext cx="26053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Polytech Orleans</a:t>
            </a:r>
            <a:endParaRPr/>
          </a:p>
        </p:txBody>
      </p:sp>
      <p:sp>
        <p:nvSpPr>
          <p:cNvPr id="409" name="Google Shape;409;p19"/>
          <p:cNvSpPr txBox="1"/>
          <p:nvPr/>
        </p:nvSpPr>
        <p:spPr>
          <a:xfrm>
            <a:off x="5359400" y="6418855"/>
            <a:ext cx="26053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Ilan CROZAT</a:t>
            </a:r>
            <a:endParaRPr/>
          </a:p>
        </p:txBody>
      </p:sp>
      <p:sp>
        <p:nvSpPr>
          <p:cNvPr id="410" name="Google Shape;410;p19"/>
          <p:cNvSpPr txBox="1"/>
          <p:nvPr/>
        </p:nvSpPr>
        <p:spPr>
          <a:xfrm>
            <a:off x="8342085" y="6443385"/>
            <a:ext cx="26053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2024 - 2025</a:t>
            </a:r>
            <a:endParaRPr/>
          </a:p>
        </p:txBody>
      </p:sp>
      <p:sp>
        <p:nvSpPr>
          <p:cNvPr id="411" name="Google Shape;411;p19"/>
          <p:cNvSpPr/>
          <p:nvPr/>
        </p:nvSpPr>
        <p:spPr>
          <a:xfrm>
            <a:off x="10840354" y="5994764"/>
            <a:ext cx="1083131" cy="668615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2" name="Google Shape;412;p19" descr="Une image contenant Police, Graphique, logo, symbole&#10;&#10;Le contenu généré par l’IA peut être incorrect."/>
          <p:cNvPicPr preferRelativeResize="0"/>
          <p:nvPr/>
        </p:nvPicPr>
        <p:blipFill rotWithShape="1">
          <a:blip r:embed="rId3">
            <a:alphaModFix/>
          </a:blip>
          <a:srcRect r="69063"/>
          <a:stretch/>
        </p:blipFill>
        <p:spPr>
          <a:xfrm>
            <a:off x="11140478" y="5896108"/>
            <a:ext cx="573782" cy="576388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19"/>
          <p:cNvSpPr txBox="1"/>
          <p:nvPr/>
        </p:nvSpPr>
        <p:spPr>
          <a:xfrm>
            <a:off x="11643924" y="194621"/>
            <a:ext cx="54807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r>
            <a:endParaRPr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99AC6AA6-5E3B-420B-B054-0F000177D913}"/>
              </a:ext>
            </a:extLst>
          </p:cNvPr>
          <p:cNvGrpSpPr/>
          <p:nvPr/>
        </p:nvGrpSpPr>
        <p:grpSpPr>
          <a:xfrm>
            <a:off x="954620" y="4508271"/>
            <a:ext cx="7470357" cy="663023"/>
            <a:chOff x="3017520" y="5493547"/>
            <a:chExt cx="7514568" cy="663023"/>
          </a:xfrm>
        </p:grpSpPr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8A193FC7-3F31-41F0-8DC6-726634AFA80B}"/>
                </a:ext>
              </a:extLst>
            </p:cNvPr>
            <p:cNvSpPr/>
            <p:nvPr/>
          </p:nvSpPr>
          <p:spPr>
            <a:xfrm>
              <a:off x="3017520" y="5502718"/>
              <a:ext cx="6556823" cy="653852"/>
            </a:xfrm>
            <a:prstGeom prst="round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D65C38E0-DBE1-4C93-B8BC-9E990DE522D4}"/>
                </a:ext>
              </a:extLst>
            </p:cNvPr>
            <p:cNvSpPr txBox="1"/>
            <p:nvPr/>
          </p:nvSpPr>
          <p:spPr>
            <a:xfrm>
              <a:off x="4524744" y="5493547"/>
              <a:ext cx="600734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fr-FR" sz="1200" b="1" dirty="0">
                  <a:solidFill>
                    <a:schemeClr val="bg2"/>
                  </a:solidFill>
                </a:rPr>
                <a:t>No </a:t>
              </a:r>
              <a:r>
                <a:rPr lang="fr-FR" sz="1200" b="1" dirty="0" err="1">
                  <a:solidFill>
                    <a:schemeClr val="bg2"/>
                  </a:solidFill>
                </a:rPr>
                <a:t>conductivity</a:t>
              </a:r>
              <a:r>
                <a:rPr lang="fr-FR" sz="1200" b="1" dirty="0">
                  <a:solidFill>
                    <a:schemeClr val="bg2"/>
                  </a:solidFill>
                </a:rPr>
                <a:t> </a:t>
              </a:r>
              <a:r>
                <a:rPr lang="fr-FR" sz="1200" b="1" dirty="0" err="1">
                  <a:solidFill>
                    <a:schemeClr val="bg2"/>
                  </a:solidFill>
                </a:rPr>
                <a:t>found</a:t>
              </a:r>
              <a:r>
                <a:rPr lang="fr-FR" sz="1200" b="1" dirty="0">
                  <a:solidFill>
                    <a:schemeClr val="bg2"/>
                  </a:solidFill>
                </a:rPr>
                <a:t> </a:t>
              </a:r>
            </a:p>
            <a:p>
              <a:r>
                <a:rPr lang="fr-FR" sz="1200" b="1" dirty="0">
                  <a:solidFill>
                    <a:schemeClr val="bg2"/>
                  </a:solidFill>
                </a:rPr>
                <a:t>	- Non-</a:t>
              </a:r>
              <a:r>
                <a:rPr lang="fr-FR" sz="1200" b="1" dirty="0" err="1">
                  <a:solidFill>
                    <a:schemeClr val="bg2"/>
                  </a:solidFill>
                </a:rPr>
                <a:t>homogenous</a:t>
              </a:r>
              <a:r>
                <a:rPr lang="fr-FR" sz="1200" b="1" dirty="0">
                  <a:solidFill>
                    <a:schemeClr val="bg2"/>
                  </a:solidFill>
                </a:rPr>
                <a:t> carbon ?</a:t>
              </a:r>
            </a:p>
            <a:p>
              <a:r>
                <a:rPr lang="fr-FR" sz="1200" b="1" dirty="0">
                  <a:solidFill>
                    <a:schemeClr val="bg2"/>
                  </a:solidFill>
                </a:rPr>
                <a:t>	- Carbon </a:t>
              </a:r>
              <a:r>
                <a:rPr lang="fr-FR" sz="1200" b="1" dirty="0" err="1">
                  <a:solidFill>
                    <a:schemeClr val="bg2"/>
                  </a:solidFill>
                </a:rPr>
                <a:t>removed</a:t>
              </a:r>
              <a:r>
                <a:rPr lang="fr-FR" sz="1200" b="1" dirty="0">
                  <a:solidFill>
                    <a:schemeClr val="bg2"/>
                  </a:solidFill>
                </a:rPr>
                <a:t> during the fabrication process ?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388C0FDD-EF2A-41FC-927D-AE288B162CF0}"/>
                </a:ext>
              </a:extLst>
            </p:cNvPr>
            <p:cNvSpPr txBox="1"/>
            <p:nvPr/>
          </p:nvSpPr>
          <p:spPr>
            <a:xfrm>
              <a:off x="3017520" y="5494515"/>
              <a:ext cx="16943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u="sng" dirty="0" err="1">
                  <a:solidFill>
                    <a:schemeClr val="bg2"/>
                  </a:solidFill>
                </a:rPr>
                <a:t>Characterization</a:t>
              </a:r>
              <a:r>
                <a:rPr lang="fr-FR" b="1" dirty="0">
                  <a:solidFill>
                    <a:schemeClr val="bg2"/>
                  </a:solidFill>
                </a:rPr>
                <a:t> :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14AE72E-61BB-4603-808E-C218D5C2052F}"/>
              </a:ext>
            </a:extLst>
          </p:cNvPr>
          <p:cNvGrpSpPr/>
          <p:nvPr/>
        </p:nvGrpSpPr>
        <p:grpSpPr>
          <a:xfrm>
            <a:off x="954620" y="5284634"/>
            <a:ext cx="7278672" cy="662055"/>
            <a:chOff x="3017520" y="5494515"/>
            <a:chExt cx="7321749" cy="662055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FB74CE3A-DD0A-42E0-8848-C377F01702A3}"/>
                </a:ext>
              </a:extLst>
            </p:cNvPr>
            <p:cNvSpPr/>
            <p:nvPr/>
          </p:nvSpPr>
          <p:spPr>
            <a:xfrm>
              <a:off x="3017520" y="5502718"/>
              <a:ext cx="6556823" cy="653852"/>
            </a:xfrm>
            <a:prstGeom prst="round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637E15C6-9424-468C-9BF2-1E8A93E59543}"/>
                </a:ext>
              </a:extLst>
            </p:cNvPr>
            <p:cNvSpPr txBox="1"/>
            <p:nvPr/>
          </p:nvSpPr>
          <p:spPr>
            <a:xfrm>
              <a:off x="4331925" y="5494515"/>
              <a:ext cx="600734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fr-FR" sz="1200" b="1" dirty="0" err="1">
                  <a:solidFill>
                    <a:schemeClr val="bg2"/>
                  </a:solidFill>
                </a:rPr>
                <a:t>Enhance</a:t>
              </a:r>
              <a:r>
                <a:rPr lang="fr-FR" sz="1200" b="1" dirty="0">
                  <a:solidFill>
                    <a:schemeClr val="bg2"/>
                  </a:solidFill>
                </a:rPr>
                <a:t> the process-flow to </a:t>
              </a:r>
              <a:r>
                <a:rPr lang="fr-FR" sz="1200" b="1" dirty="0" err="1">
                  <a:solidFill>
                    <a:schemeClr val="bg2"/>
                  </a:solidFill>
                </a:rPr>
                <a:t>reduce</a:t>
              </a:r>
              <a:r>
                <a:rPr lang="fr-FR" sz="1200" b="1" dirty="0">
                  <a:solidFill>
                    <a:schemeClr val="bg2"/>
                  </a:solidFill>
                </a:rPr>
                <a:t> possible damage</a:t>
              </a:r>
            </a:p>
            <a:p>
              <a:pPr marL="171450" indent="-171450">
                <a:buFontTx/>
                <a:buChar char="-"/>
              </a:pPr>
              <a:r>
                <a:rPr lang="en-US" sz="1200" b="1" dirty="0">
                  <a:solidFill>
                    <a:schemeClr val="bg2"/>
                  </a:solidFill>
                </a:rPr>
                <a:t>Set up a program with the double needle</a:t>
              </a:r>
            </a:p>
            <a:p>
              <a:pPr marL="171450" indent="-171450">
                <a:buFontTx/>
                <a:buChar char="-"/>
              </a:pPr>
              <a:r>
                <a:rPr lang="en-US" sz="1200" b="1" dirty="0">
                  <a:solidFill>
                    <a:schemeClr val="bg2"/>
                  </a:solidFill>
                </a:rPr>
                <a:t>Be totally sure about the conductivity of the carbon first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2B44D8D1-90AA-4A60-B770-A3410952EFD4}"/>
                </a:ext>
              </a:extLst>
            </p:cNvPr>
            <p:cNvSpPr txBox="1"/>
            <p:nvPr/>
          </p:nvSpPr>
          <p:spPr>
            <a:xfrm>
              <a:off x="3017520" y="5494515"/>
              <a:ext cx="16943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u="sng" dirty="0" err="1">
                  <a:solidFill>
                    <a:schemeClr val="bg2"/>
                  </a:solidFill>
                </a:rPr>
                <a:t>Enhance</a:t>
              </a:r>
              <a:r>
                <a:rPr lang="fr-FR" sz="1200" b="1" u="sng" dirty="0">
                  <a:solidFill>
                    <a:schemeClr val="bg2"/>
                  </a:solidFill>
                </a:rPr>
                <a:t> </a:t>
              </a:r>
              <a:r>
                <a:rPr lang="fr-FR" sz="1200" b="1" u="sng" dirty="0" err="1">
                  <a:solidFill>
                    <a:schemeClr val="bg2"/>
                  </a:solidFill>
                </a:rPr>
                <a:t>ideas</a:t>
              </a:r>
              <a:r>
                <a:rPr lang="fr-FR" b="1" dirty="0">
                  <a:solidFill>
                    <a:schemeClr val="bg2"/>
                  </a:solidFill>
                </a:rPr>
                <a:t> :</a:t>
              </a:r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98222D76-337B-4D40-BF31-D6F7C9BD18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0" t="12909" r="4120" b="39124"/>
          <a:stretch/>
        </p:blipFill>
        <p:spPr>
          <a:xfrm>
            <a:off x="4592538" y="1759641"/>
            <a:ext cx="3065197" cy="206422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13316" name="Picture 4" descr="Multimètre 24 positions AC/DC automatique - FEKU">
            <a:extLst>
              <a:ext uri="{FF2B5EF4-FFF2-40B4-BE49-F238E27FC236}">
                <a16:creationId xmlns:a16="http://schemas.microsoft.com/office/drawing/2014/main" id="{9ED2D792-14D2-4DA2-8712-454D108CD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415" y="1513827"/>
            <a:ext cx="1961083" cy="2479333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5BE62F5C-435D-4A58-9DEE-A70DE4E18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548059" y="1750158"/>
            <a:ext cx="2878335" cy="2087601"/>
          </a:xfrm>
          <a:prstGeom prst="rect">
            <a:avLst/>
          </a:prstGeom>
        </p:spPr>
      </p:pic>
      <p:grpSp>
        <p:nvGrpSpPr>
          <p:cNvPr id="28" name="Groupe 27">
            <a:extLst>
              <a:ext uri="{FF2B5EF4-FFF2-40B4-BE49-F238E27FC236}">
                <a16:creationId xmlns:a16="http://schemas.microsoft.com/office/drawing/2014/main" id="{7E1CCBB9-0646-4CC4-BC42-48639FE1F00A}"/>
              </a:ext>
            </a:extLst>
          </p:cNvPr>
          <p:cNvGrpSpPr/>
          <p:nvPr/>
        </p:nvGrpSpPr>
        <p:grpSpPr>
          <a:xfrm>
            <a:off x="481137" y="2647019"/>
            <a:ext cx="924575" cy="220697"/>
            <a:chOff x="6865940" y="3783925"/>
            <a:chExt cx="1098774" cy="24638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1C0E2BE-91EF-4570-A6EE-B23E4E2AEB2B}"/>
                </a:ext>
              </a:extLst>
            </p:cNvPr>
            <p:cNvSpPr/>
            <p:nvPr/>
          </p:nvSpPr>
          <p:spPr>
            <a:xfrm rot="850000">
              <a:off x="6865940" y="3783925"/>
              <a:ext cx="1004289" cy="5450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CFF038DC-BCA7-4F1D-BAFC-023F7D30EC71}"/>
                </a:ext>
              </a:extLst>
            </p:cNvPr>
            <p:cNvSpPr/>
            <p:nvPr/>
          </p:nvSpPr>
          <p:spPr>
            <a:xfrm>
              <a:off x="7797945" y="3863323"/>
              <a:ext cx="166769" cy="16698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6C67BD03-59BD-425B-90C7-56774AF305D2}"/>
              </a:ext>
            </a:extLst>
          </p:cNvPr>
          <p:cNvGrpSpPr/>
          <p:nvPr/>
        </p:nvGrpSpPr>
        <p:grpSpPr>
          <a:xfrm flipH="1">
            <a:off x="2648965" y="2473383"/>
            <a:ext cx="924575" cy="220697"/>
            <a:chOff x="6865940" y="3783925"/>
            <a:chExt cx="1098774" cy="24638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565B7C0-A74C-4E3F-A5B7-742FA0907EA7}"/>
                </a:ext>
              </a:extLst>
            </p:cNvPr>
            <p:cNvSpPr/>
            <p:nvPr/>
          </p:nvSpPr>
          <p:spPr>
            <a:xfrm rot="850000">
              <a:off x="6865940" y="3783925"/>
              <a:ext cx="1004289" cy="5450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A02A9046-0ADF-4439-8B55-66D8E7E6ED58}"/>
                </a:ext>
              </a:extLst>
            </p:cNvPr>
            <p:cNvSpPr/>
            <p:nvPr/>
          </p:nvSpPr>
          <p:spPr>
            <a:xfrm>
              <a:off x="7797945" y="3863323"/>
              <a:ext cx="166769" cy="16698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4" name="ZoneTexte 33">
            <a:extLst>
              <a:ext uri="{FF2B5EF4-FFF2-40B4-BE49-F238E27FC236}">
                <a16:creationId xmlns:a16="http://schemas.microsoft.com/office/drawing/2014/main" id="{27925FC0-1DFD-470A-BFCB-FE67F66F5CE3}"/>
              </a:ext>
            </a:extLst>
          </p:cNvPr>
          <p:cNvSpPr txBox="1"/>
          <p:nvPr/>
        </p:nvSpPr>
        <p:spPr>
          <a:xfrm>
            <a:off x="5150436" y="3762328"/>
            <a:ext cx="1961083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>
                <a:lumMod val="90000"/>
                <a:lumOff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900" b="1" i="1" dirty="0" err="1"/>
              <a:t>Two</a:t>
            </a:r>
            <a:r>
              <a:rPr lang="fr-FR" sz="900" b="1" i="1" dirty="0"/>
              <a:t> </a:t>
            </a:r>
            <a:r>
              <a:rPr lang="fr-FR" sz="900" b="1" i="1" dirty="0" err="1"/>
              <a:t>needles</a:t>
            </a:r>
            <a:r>
              <a:rPr lang="fr-FR" sz="900" b="1" i="1" dirty="0"/>
              <a:t> charaterization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BD782F95-D794-47D5-859B-58C200BA5FE6}"/>
              </a:ext>
            </a:extLst>
          </p:cNvPr>
          <p:cNvSpPr txBox="1"/>
          <p:nvPr/>
        </p:nvSpPr>
        <p:spPr>
          <a:xfrm>
            <a:off x="8424977" y="3915790"/>
            <a:ext cx="1282441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>
                <a:lumMod val="90000"/>
                <a:lumOff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900" b="1" i="1" dirty="0" err="1"/>
              <a:t>Multimeter</a:t>
            </a:r>
            <a:endParaRPr lang="fr-FR" sz="900" b="1" i="1" dirty="0"/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8B52605E-5B49-46C6-BA8B-EBB65CE08CB8}"/>
              </a:ext>
            </a:extLst>
          </p:cNvPr>
          <p:cNvGrpSpPr/>
          <p:nvPr/>
        </p:nvGrpSpPr>
        <p:grpSpPr>
          <a:xfrm>
            <a:off x="8189620" y="5062575"/>
            <a:ext cx="3340349" cy="292967"/>
            <a:chOff x="6669055" y="5867025"/>
            <a:chExt cx="4106900" cy="279010"/>
          </a:xfrm>
        </p:grpSpPr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268E08E2-CACB-4AEF-8A7D-5BDCDE967DE6}"/>
                </a:ext>
              </a:extLst>
            </p:cNvPr>
            <p:cNvSpPr/>
            <p:nvPr/>
          </p:nvSpPr>
          <p:spPr>
            <a:xfrm>
              <a:off x="6669055" y="5867025"/>
              <a:ext cx="4106900" cy="279010"/>
            </a:xfrm>
            <a:prstGeom prst="round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3A47C1B8-60D1-4834-8CA9-DBC2F508EC8F}"/>
                </a:ext>
              </a:extLst>
            </p:cNvPr>
            <p:cNvSpPr txBox="1"/>
            <p:nvPr/>
          </p:nvSpPr>
          <p:spPr>
            <a:xfrm>
              <a:off x="6940511" y="5894913"/>
              <a:ext cx="3690618" cy="234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00" b="1" dirty="0">
                  <a:solidFill>
                    <a:srgbClr val="FF0000"/>
                  </a:solidFill>
                </a:rPr>
                <a:t>- Graphene charaterization and identification </a:t>
              </a:r>
            </a:p>
          </p:txBody>
        </p:sp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0A9D6BC5-62FB-4D1F-B0E0-02FE57821A9E}"/>
                </a:ext>
              </a:extLst>
            </p:cNvPr>
            <p:cNvSpPr/>
            <p:nvPr/>
          </p:nvSpPr>
          <p:spPr>
            <a:xfrm>
              <a:off x="6761364" y="5924795"/>
              <a:ext cx="179147" cy="1699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" name="Google Shape;99;p2"/>
          <p:cNvCxnSpPr/>
          <p:nvPr/>
        </p:nvCxnSpPr>
        <p:spPr>
          <a:xfrm>
            <a:off x="426939" y="1010079"/>
            <a:ext cx="7251118" cy="0"/>
          </a:xfrm>
          <a:prstGeom prst="straightConnector1">
            <a:avLst/>
          </a:prstGeom>
          <a:noFill/>
          <a:ln w="57150" cap="flat" cmpd="sng">
            <a:solidFill>
              <a:srgbClr val="0097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0" name="Google Shape;100;p2"/>
          <p:cNvSpPr/>
          <p:nvPr/>
        </p:nvSpPr>
        <p:spPr>
          <a:xfrm>
            <a:off x="0" y="6349042"/>
            <a:ext cx="12192000" cy="508958"/>
          </a:xfrm>
          <a:prstGeom prst="rect">
            <a:avLst/>
          </a:prstGeom>
          <a:solidFill>
            <a:srgbClr val="0097F0"/>
          </a:solidFill>
          <a:ln w="19050" cap="flat" cmpd="sng">
            <a:solidFill>
              <a:srgbClr val="0097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673682" y="363748"/>
            <a:ext cx="957521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>
                <a:solidFill>
                  <a:srgbClr val="0097F0"/>
                </a:solidFill>
                <a:latin typeface="Arial"/>
                <a:ea typeface="Arial"/>
                <a:cs typeface="Arial"/>
                <a:sym typeface="Arial"/>
              </a:rPr>
              <a:t>Introduction : A world in crisis</a:t>
            </a:r>
            <a:endParaRPr sz="3600" b="1">
              <a:solidFill>
                <a:srgbClr val="0097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1987225" y="6418855"/>
            <a:ext cx="26053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Polytech Orleans</a:t>
            </a:r>
            <a:endParaRPr/>
          </a:p>
        </p:txBody>
      </p:sp>
      <p:sp>
        <p:nvSpPr>
          <p:cNvPr id="103" name="Google Shape;103;p2"/>
          <p:cNvSpPr txBox="1"/>
          <p:nvPr/>
        </p:nvSpPr>
        <p:spPr>
          <a:xfrm>
            <a:off x="5359400" y="6418855"/>
            <a:ext cx="26053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Ilan CROZAT</a:t>
            </a:r>
            <a:endParaRPr/>
          </a:p>
        </p:txBody>
      </p:sp>
      <p:sp>
        <p:nvSpPr>
          <p:cNvPr id="104" name="Google Shape;104;p2"/>
          <p:cNvSpPr txBox="1"/>
          <p:nvPr/>
        </p:nvSpPr>
        <p:spPr>
          <a:xfrm>
            <a:off x="8342085" y="6443385"/>
            <a:ext cx="26053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2024 - 2025</a:t>
            </a:r>
            <a:endParaRPr/>
          </a:p>
        </p:txBody>
      </p:sp>
      <p:sp>
        <p:nvSpPr>
          <p:cNvPr id="105" name="Google Shape;105;p2"/>
          <p:cNvSpPr/>
          <p:nvPr/>
        </p:nvSpPr>
        <p:spPr>
          <a:xfrm>
            <a:off x="10840354" y="5994764"/>
            <a:ext cx="1083131" cy="668615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2" descr="Une image contenant Police, Graphique, logo, symbole&#10;&#10;Le contenu généré par l’IA peut être incorrect."/>
          <p:cNvPicPr preferRelativeResize="0"/>
          <p:nvPr/>
        </p:nvPicPr>
        <p:blipFill rotWithShape="1">
          <a:blip r:embed="rId3">
            <a:alphaModFix/>
          </a:blip>
          <a:srcRect r="69063"/>
          <a:stretch/>
        </p:blipFill>
        <p:spPr>
          <a:xfrm>
            <a:off x="11140478" y="5896108"/>
            <a:ext cx="573782" cy="576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" descr="Pollution de l'air : les effets et les actions de l'UE pour la réduire |  Thèmes | Parlement europée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4385" y="1721308"/>
            <a:ext cx="5301615" cy="265080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108" name="Google Shape;108;p2"/>
          <p:cNvSpPr txBox="1"/>
          <p:nvPr/>
        </p:nvSpPr>
        <p:spPr>
          <a:xfrm>
            <a:off x="6457610" y="2169549"/>
            <a:ext cx="5159348" cy="1754326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u="sng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Increase of the pollution :</a:t>
            </a:r>
            <a:endParaRPr u="sng" dirty="0">
              <a:solidFill>
                <a:schemeClr val="accent1">
                  <a:lumMod val="75000"/>
                </a:schemeClr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1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fr-FR" sz="1800" dirty="0">
                <a:solidFill>
                  <a:schemeClr val="accent1">
                    <a:lumMod val="75000"/>
                  </a:schemeClr>
                </a:solidFill>
                <a:sym typeface="Arial"/>
              </a:rPr>
              <a:t>Increase of the world population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fr-FR" sz="1800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Overcunsumption</a:t>
            </a:r>
            <a:endParaRPr sz="1800" dirty="0">
              <a:solidFill>
                <a:schemeClr val="accent1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fr-FR" sz="1800" dirty="0">
                <a:solidFill>
                  <a:schemeClr val="accent1">
                    <a:lumMod val="75000"/>
                  </a:schemeClr>
                </a:solidFill>
                <a:sym typeface="Arial"/>
              </a:rPr>
              <a:t>Development of new and more calorific energy (fossil fuel) 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2838010" y="5083347"/>
            <a:ext cx="6290749" cy="923289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In EU : 200 000 premature death in 2024 due of fine particles, and threatens the biodiversity of forest :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u="sng" dirty="0">
                <a:solidFill>
                  <a:schemeClr val="accent1">
                    <a:lumMod val="75000"/>
                  </a:schemeClr>
                </a:solidFill>
              </a:rPr>
              <a:t>The aim ? Reducing pollution</a:t>
            </a:r>
            <a:endParaRPr lang="fr-FR" sz="1800" b="1" u="sng" dirty="0">
              <a:solidFill>
                <a:schemeClr val="accent1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11643924" y="194621"/>
            <a:ext cx="54807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5" name="Google Shape;405;p19"/>
          <p:cNvCxnSpPr/>
          <p:nvPr/>
        </p:nvCxnSpPr>
        <p:spPr>
          <a:xfrm>
            <a:off x="426939" y="1010079"/>
            <a:ext cx="7251118" cy="0"/>
          </a:xfrm>
          <a:prstGeom prst="straightConnector1">
            <a:avLst/>
          </a:prstGeom>
          <a:noFill/>
          <a:ln w="57150" cap="flat" cmpd="sng">
            <a:solidFill>
              <a:srgbClr val="0097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6" name="Google Shape;406;p19"/>
          <p:cNvSpPr/>
          <p:nvPr/>
        </p:nvSpPr>
        <p:spPr>
          <a:xfrm>
            <a:off x="0" y="6349042"/>
            <a:ext cx="12192000" cy="508958"/>
          </a:xfrm>
          <a:prstGeom prst="rect">
            <a:avLst/>
          </a:prstGeom>
          <a:solidFill>
            <a:srgbClr val="0097F0"/>
          </a:solidFill>
          <a:ln w="19050" cap="flat" cmpd="sng">
            <a:solidFill>
              <a:srgbClr val="0097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19"/>
          <p:cNvSpPr txBox="1"/>
          <p:nvPr/>
        </p:nvSpPr>
        <p:spPr>
          <a:xfrm>
            <a:off x="673682" y="363748"/>
            <a:ext cx="940757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dirty="0" err="1">
                <a:solidFill>
                  <a:srgbClr val="0097F0"/>
                </a:solidFill>
              </a:rPr>
              <a:t>Conlusion</a:t>
            </a:r>
            <a:endParaRPr dirty="0"/>
          </a:p>
        </p:txBody>
      </p:sp>
      <p:sp>
        <p:nvSpPr>
          <p:cNvPr id="408" name="Google Shape;408;p19"/>
          <p:cNvSpPr txBox="1"/>
          <p:nvPr/>
        </p:nvSpPr>
        <p:spPr>
          <a:xfrm>
            <a:off x="1987225" y="6418855"/>
            <a:ext cx="26053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Polytech Orleans</a:t>
            </a:r>
            <a:endParaRPr/>
          </a:p>
        </p:txBody>
      </p:sp>
      <p:sp>
        <p:nvSpPr>
          <p:cNvPr id="409" name="Google Shape;409;p19"/>
          <p:cNvSpPr txBox="1"/>
          <p:nvPr/>
        </p:nvSpPr>
        <p:spPr>
          <a:xfrm>
            <a:off x="5359400" y="6418855"/>
            <a:ext cx="26053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Ilan CROZAT</a:t>
            </a:r>
            <a:endParaRPr/>
          </a:p>
        </p:txBody>
      </p:sp>
      <p:sp>
        <p:nvSpPr>
          <p:cNvPr id="410" name="Google Shape;410;p19"/>
          <p:cNvSpPr txBox="1"/>
          <p:nvPr/>
        </p:nvSpPr>
        <p:spPr>
          <a:xfrm>
            <a:off x="8342085" y="6443385"/>
            <a:ext cx="26053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2024 - 2025</a:t>
            </a:r>
            <a:endParaRPr/>
          </a:p>
        </p:txBody>
      </p:sp>
      <p:sp>
        <p:nvSpPr>
          <p:cNvPr id="411" name="Google Shape;411;p19"/>
          <p:cNvSpPr/>
          <p:nvPr/>
        </p:nvSpPr>
        <p:spPr>
          <a:xfrm>
            <a:off x="10840354" y="5994764"/>
            <a:ext cx="1083131" cy="668615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2" name="Google Shape;412;p19" descr="Une image contenant Police, Graphique, logo, symbole&#10;&#10;Le contenu généré par l’IA peut être incorrect."/>
          <p:cNvPicPr preferRelativeResize="0"/>
          <p:nvPr/>
        </p:nvPicPr>
        <p:blipFill rotWithShape="1">
          <a:blip r:embed="rId3">
            <a:alphaModFix/>
          </a:blip>
          <a:srcRect r="69063"/>
          <a:stretch/>
        </p:blipFill>
        <p:spPr>
          <a:xfrm>
            <a:off x="11140478" y="5896108"/>
            <a:ext cx="573782" cy="576388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19"/>
          <p:cNvSpPr txBox="1"/>
          <p:nvPr/>
        </p:nvSpPr>
        <p:spPr>
          <a:xfrm>
            <a:off x="11643924" y="194621"/>
            <a:ext cx="54807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chemeClr val="dk1"/>
                </a:solidFill>
              </a:rPr>
              <a:t>2</a:t>
            </a:r>
            <a:r>
              <a:rPr lang="fr-F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dirty="0"/>
          </a:p>
        </p:txBody>
      </p: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4EEADF9C-65A7-46D6-A900-19F9F3FA15C6}"/>
              </a:ext>
            </a:extLst>
          </p:cNvPr>
          <p:cNvGrpSpPr/>
          <p:nvPr/>
        </p:nvGrpSpPr>
        <p:grpSpPr>
          <a:xfrm>
            <a:off x="401396" y="1718539"/>
            <a:ext cx="5978210" cy="1661156"/>
            <a:chOff x="2661920" y="1767843"/>
            <a:chExt cx="5943602" cy="1661156"/>
          </a:xfrm>
        </p:grpSpPr>
        <p:sp>
          <p:nvSpPr>
            <p:cNvPr id="45" name="Rectangle : coins arrondis 44">
              <a:extLst>
                <a:ext uri="{FF2B5EF4-FFF2-40B4-BE49-F238E27FC236}">
                  <a16:creationId xmlns:a16="http://schemas.microsoft.com/office/drawing/2014/main" id="{05CC8638-CF4B-496B-A667-128347AE3756}"/>
                </a:ext>
              </a:extLst>
            </p:cNvPr>
            <p:cNvSpPr/>
            <p:nvPr/>
          </p:nvSpPr>
          <p:spPr>
            <a:xfrm>
              <a:off x="2661920" y="1767843"/>
              <a:ext cx="5943602" cy="1661156"/>
            </a:xfrm>
            <a:prstGeom prst="round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DCBE28B8-8E3A-402C-9D05-9C064863B90C}"/>
                </a:ext>
              </a:extLst>
            </p:cNvPr>
            <p:cNvSpPr txBox="1"/>
            <p:nvPr/>
          </p:nvSpPr>
          <p:spPr>
            <a:xfrm>
              <a:off x="3159759" y="1993804"/>
              <a:ext cx="54457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accent6"/>
                  </a:solidFill>
                </a:rPr>
                <a:t>- Designing a process-flow of electrodes on a Peek substrate </a:t>
              </a:r>
            </a:p>
          </p:txBody>
        </p:sp>
        <p:sp>
          <p:nvSpPr>
            <p:cNvPr id="47" name="Rectangle : coins arrondis 46">
              <a:extLst>
                <a:ext uri="{FF2B5EF4-FFF2-40B4-BE49-F238E27FC236}">
                  <a16:creationId xmlns:a16="http://schemas.microsoft.com/office/drawing/2014/main" id="{5A75FCE5-90BD-4444-9029-B097874B1EE1}"/>
                </a:ext>
              </a:extLst>
            </p:cNvPr>
            <p:cNvSpPr/>
            <p:nvPr/>
          </p:nvSpPr>
          <p:spPr>
            <a:xfrm>
              <a:off x="2814319" y="1993804"/>
              <a:ext cx="345440" cy="30777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3E264345-4C87-42FC-8A13-A14B38A94650}"/>
                </a:ext>
              </a:extLst>
            </p:cNvPr>
            <p:cNvSpPr txBox="1"/>
            <p:nvPr/>
          </p:nvSpPr>
          <p:spPr>
            <a:xfrm>
              <a:off x="3159759" y="2456060"/>
              <a:ext cx="54457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accent6"/>
                  </a:solidFill>
                </a:rPr>
                <a:t>- Electrodes fabrication on a carbon-containing substrate</a:t>
              </a:r>
            </a:p>
          </p:txBody>
        </p:sp>
        <p:sp>
          <p:nvSpPr>
            <p:cNvPr id="49" name="Rectangle : coins arrondis 48">
              <a:extLst>
                <a:ext uri="{FF2B5EF4-FFF2-40B4-BE49-F238E27FC236}">
                  <a16:creationId xmlns:a16="http://schemas.microsoft.com/office/drawing/2014/main" id="{092A06D4-DE32-4EE2-9F59-23230FD10000}"/>
                </a:ext>
              </a:extLst>
            </p:cNvPr>
            <p:cNvSpPr/>
            <p:nvPr/>
          </p:nvSpPr>
          <p:spPr>
            <a:xfrm>
              <a:off x="2814319" y="2456060"/>
              <a:ext cx="345440" cy="30777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63963E5C-0A48-4CFF-BC1E-91B5DC106FF2}"/>
                </a:ext>
              </a:extLst>
            </p:cNvPr>
            <p:cNvSpPr txBox="1"/>
            <p:nvPr/>
          </p:nvSpPr>
          <p:spPr>
            <a:xfrm>
              <a:off x="3159759" y="2918316"/>
              <a:ext cx="54457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FF0000"/>
                  </a:solidFill>
                </a:rPr>
                <a:t>- Graphene charaterization and identification </a:t>
              </a:r>
            </a:p>
          </p:txBody>
        </p:sp>
        <p:sp>
          <p:nvSpPr>
            <p:cNvPr id="51" name="Rectangle : coins arrondis 50">
              <a:extLst>
                <a:ext uri="{FF2B5EF4-FFF2-40B4-BE49-F238E27FC236}">
                  <a16:creationId xmlns:a16="http://schemas.microsoft.com/office/drawing/2014/main" id="{E6C4601F-8CD5-4D3F-901B-BE2F7E3C5197}"/>
                </a:ext>
              </a:extLst>
            </p:cNvPr>
            <p:cNvSpPr/>
            <p:nvPr/>
          </p:nvSpPr>
          <p:spPr>
            <a:xfrm>
              <a:off x="2814319" y="2918316"/>
              <a:ext cx="345440" cy="30777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2" name="ZoneTexte 51">
            <a:extLst>
              <a:ext uri="{FF2B5EF4-FFF2-40B4-BE49-F238E27FC236}">
                <a16:creationId xmlns:a16="http://schemas.microsoft.com/office/drawing/2014/main" id="{30104B75-2063-4A5B-8DB1-D6B2B0887373}"/>
              </a:ext>
            </a:extLst>
          </p:cNvPr>
          <p:cNvSpPr txBox="1"/>
          <p:nvPr/>
        </p:nvSpPr>
        <p:spPr>
          <a:xfrm>
            <a:off x="2660236" y="1423674"/>
            <a:ext cx="125695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</a:rPr>
              <a:t>Goals</a:t>
            </a:r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4FAC46DB-BB47-4A76-AEC0-392470028B4F}"/>
              </a:ext>
            </a:extLst>
          </p:cNvPr>
          <p:cNvSpPr/>
          <p:nvPr/>
        </p:nvSpPr>
        <p:spPr>
          <a:xfrm>
            <a:off x="6800193" y="1718539"/>
            <a:ext cx="5210697" cy="1631368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89609324-564B-4BEA-8254-3EC4511F62C9}"/>
              </a:ext>
            </a:extLst>
          </p:cNvPr>
          <p:cNvSpPr txBox="1"/>
          <p:nvPr/>
        </p:nvSpPr>
        <p:spPr>
          <a:xfrm>
            <a:off x="8630309" y="1453682"/>
            <a:ext cx="1450951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</a:rPr>
              <a:t>Prospects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CFC576A3-B2FC-45E0-A4B3-4454BF56A652}"/>
              </a:ext>
            </a:extLst>
          </p:cNvPr>
          <p:cNvSpPr txBox="1"/>
          <p:nvPr/>
        </p:nvSpPr>
        <p:spPr>
          <a:xfrm>
            <a:off x="6874507" y="1734271"/>
            <a:ext cx="5317493" cy="139698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fr-FR" sz="1200" b="1" dirty="0" err="1">
                <a:solidFill>
                  <a:schemeClr val="bg2"/>
                </a:solidFill>
              </a:rPr>
              <a:t>Improving</a:t>
            </a:r>
            <a:r>
              <a:rPr lang="fr-FR" sz="1200" b="1" dirty="0">
                <a:solidFill>
                  <a:schemeClr val="bg2"/>
                </a:solidFill>
              </a:rPr>
              <a:t> the process-flow 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fr-FR" sz="1200" b="1" dirty="0" err="1">
                <a:solidFill>
                  <a:schemeClr val="bg2"/>
                </a:solidFill>
              </a:rPr>
              <a:t>Enhance</a:t>
            </a:r>
            <a:r>
              <a:rPr lang="fr-FR" sz="1200" b="1" dirty="0">
                <a:solidFill>
                  <a:schemeClr val="bg2"/>
                </a:solidFill>
              </a:rPr>
              <a:t> the conception and the design </a:t>
            </a:r>
          </a:p>
          <a:p>
            <a:pPr marL="171450" indent="-171450">
              <a:lnSpc>
                <a:spcPct val="250000"/>
              </a:lnSpc>
              <a:buFontTx/>
              <a:buChar char="-"/>
            </a:pPr>
            <a:r>
              <a:rPr lang="fr-FR" sz="1200" b="1" dirty="0" err="1">
                <a:solidFill>
                  <a:schemeClr val="bg2"/>
                </a:solidFill>
              </a:rPr>
              <a:t>Using</a:t>
            </a:r>
            <a:r>
              <a:rPr lang="fr-FR" sz="1200" b="1" dirty="0">
                <a:solidFill>
                  <a:schemeClr val="bg2"/>
                </a:solidFill>
              </a:rPr>
              <a:t> different </a:t>
            </a:r>
            <a:r>
              <a:rPr lang="fr-FR" sz="1200" b="1" dirty="0" err="1">
                <a:solidFill>
                  <a:schemeClr val="bg2"/>
                </a:solidFill>
              </a:rPr>
              <a:t>materials</a:t>
            </a:r>
            <a:r>
              <a:rPr lang="fr-FR" sz="1200" b="1" dirty="0">
                <a:solidFill>
                  <a:schemeClr val="bg2"/>
                </a:solidFill>
              </a:rPr>
              <a:t> and </a:t>
            </a:r>
            <a:r>
              <a:rPr lang="fr-FR" sz="1200" b="1" dirty="0" err="1">
                <a:solidFill>
                  <a:schemeClr val="bg2"/>
                </a:solidFill>
              </a:rPr>
              <a:t>equipment</a:t>
            </a:r>
            <a:r>
              <a:rPr lang="fr-FR" sz="1200" b="1" dirty="0">
                <a:solidFill>
                  <a:schemeClr val="bg2"/>
                </a:solidFill>
              </a:rPr>
              <a:t> (</a:t>
            </a:r>
            <a:r>
              <a:rPr lang="fr-FR" sz="1200" b="1" dirty="0" err="1">
                <a:solidFill>
                  <a:schemeClr val="bg2"/>
                </a:solidFill>
              </a:rPr>
              <a:t>metal</a:t>
            </a:r>
            <a:r>
              <a:rPr lang="fr-FR" sz="1200" b="1" dirty="0">
                <a:solidFill>
                  <a:schemeClr val="bg2"/>
                </a:solidFill>
              </a:rPr>
              <a:t>, rays insolation…)</a:t>
            </a:r>
          </a:p>
        </p:txBody>
      </p:sp>
      <p:sp>
        <p:nvSpPr>
          <p:cNvPr id="72" name="Rectangle : coins arrondis 71">
            <a:extLst>
              <a:ext uri="{FF2B5EF4-FFF2-40B4-BE49-F238E27FC236}">
                <a16:creationId xmlns:a16="http://schemas.microsoft.com/office/drawing/2014/main" id="{7E27863C-DCD4-4246-90DF-7E37B83C7430}"/>
              </a:ext>
            </a:extLst>
          </p:cNvPr>
          <p:cNvSpPr/>
          <p:nvPr/>
        </p:nvSpPr>
        <p:spPr>
          <a:xfrm>
            <a:off x="523297" y="3782812"/>
            <a:ext cx="5734409" cy="1478557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99B09FCD-B422-4EC6-B99F-D6D51B411589}"/>
              </a:ext>
            </a:extLst>
          </p:cNvPr>
          <p:cNvSpPr txBox="1"/>
          <p:nvPr/>
        </p:nvSpPr>
        <p:spPr>
          <a:xfrm>
            <a:off x="2563240" y="3579906"/>
            <a:ext cx="1450951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 err="1">
                <a:solidFill>
                  <a:schemeClr val="bg2"/>
                </a:solidFill>
              </a:rPr>
              <a:t>Skills</a:t>
            </a:r>
            <a:endParaRPr lang="fr-FR" sz="1800" b="1" dirty="0">
              <a:solidFill>
                <a:schemeClr val="bg2"/>
              </a:solidFill>
            </a:endParaRP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B3905E8C-171A-4E9E-B5CC-447BEDC5189A}"/>
              </a:ext>
            </a:extLst>
          </p:cNvPr>
          <p:cNvSpPr txBox="1"/>
          <p:nvPr/>
        </p:nvSpPr>
        <p:spPr>
          <a:xfrm>
            <a:off x="527533" y="4588832"/>
            <a:ext cx="1033121" cy="33515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200" b="1" dirty="0" err="1">
                <a:solidFill>
                  <a:schemeClr val="bg2"/>
                </a:solidFill>
              </a:rPr>
              <a:t>Level</a:t>
            </a:r>
            <a:r>
              <a:rPr lang="fr-FR" sz="1200" b="1" dirty="0">
                <a:solidFill>
                  <a:schemeClr val="bg2"/>
                </a:solidFill>
              </a:rPr>
              <a:t> 2 : </a:t>
            </a: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177D1277-E204-452E-8FFE-D16C7B9681A9}"/>
              </a:ext>
            </a:extLst>
          </p:cNvPr>
          <p:cNvSpPr txBox="1"/>
          <p:nvPr/>
        </p:nvSpPr>
        <p:spPr>
          <a:xfrm>
            <a:off x="1185983" y="4584212"/>
            <a:ext cx="4748530" cy="61215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sz="1200" b="1" dirty="0">
                <a:solidFill>
                  <a:schemeClr val="bg2"/>
                </a:solidFill>
              </a:rPr>
              <a:t>Designing a technological microfabrication process flow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fr-FR" sz="1200" b="1" dirty="0">
                <a:solidFill>
                  <a:schemeClr val="bg2"/>
                </a:solidFill>
              </a:rPr>
              <a:t>Project follow-up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C5D28166-AE69-4903-973F-DF62F5C6DF82}"/>
              </a:ext>
            </a:extLst>
          </p:cNvPr>
          <p:cNvSpPr txBox="1"/>
          <p:nvPr/>
        </p:nvSpPr>
        <p:spPr>
          <a:xfrm>
            <a:off x="523297" y="4046983"/>
            <a:ext cx="1033121" cy="33515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200" b="1" dirty="0" err="1">
                <a:solidFill>
                  <a:schemeClr val="bg2"/>
                </a:solidFill>
              </a:rPr>
              <a:t>Level</a:t>
            </a:r>
            <a:r>
              <a:rPr lang="fr-FR" sz="1200" b="1" dirty="0">
                <a:solidFill>
                  <a:schemeClr val="bg2"/>
                </a:solidFill>
              </a:rPr>
              <a:t> 1 : 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AEEC474B-0094-42CD-BD0A-CFB2DF7E7093}"/>
              </a:ext>
            </a:extLst>
          </p:cNvPr>
          <p:cNvSpPr txBox="1"/>
          <p:nvPr/>
        </p:nvSpPr>
        <p:spPr>
          <a:xfrm>
            <a:off x="1185983" y="4039455"/>
            <a:ext cx="5071723" cy="61215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sz="1200" b="1" dirty="0">
                <a:solidFill>
                  <a:schemeClr val="bg2"/>
                </a:solidFill>
              </a:rPr>
              <a:t>Perform micro-fabrication steps in a clean room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fr-FR" sz="1200" b="1" dirty="0" err="1">
                <a:solidFill>
                  <a:schemeClr val="accent1">
                    <a:lumMod val="50000"/>
                  </a:schemeClr>
                </a:solidFill>
              </a:rPr>
              <a:t>Writing</a:t>
            </a:r>
            <a:r>
              <a:rPr lang="fr-FR" sz="1200" b="1" dirty="0">
                <a:solidFill>
                  <a:schemeClr val="accent1">
                    <a:lumMod val="50000"/>
                  </a:schemeClr>
                </a:solidFill>
              </a:rPr>
              <a:t> a progress report</a:t>
            </a:r>
          </a:p>
        </p:txBody>
      </p:sp>
      <p:sp>
        <p:nvSpPr>
          <p:cNvPr id="81" name="Rectangle : coins arrondis 80">
            <a:extLst>
              <a:ext uri="{FF2B5EF4-FFF2-40B4-BE49-F238E27FC236}">
                <a16:creationId xmlns:a16="http://schemas.microsoft.com/office/drawing/2014/main" id="{1C614C47-0DE8-4CF2-8112-6FC964FAB5F0}"/>
              </a:ext>
            </a:extLst>
          </p:cNvPr>
          <p:cNvSpPr/>
          <p:nvPr/>
        </p:nvSpPr>
        <p:spPr>
          <a:xfrm>
            <a:off x="7314340" y="3761750"/>
            <a:ext cx="4283191" cy="1478557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21C9EE6F-FA44-4DA4-ABC0-210B492BC4CB}"/>
              </a:ext>
            </a:extLst>
          </p:cNvPr>
          <p:cNvSpPr txBox="1"/>
          <p:nvPr/>
        </p:nvSpPr>
        <p:spPr>
          <a:xfrm>
            <a:off x="8730459" y="3552775"/>
            <a:ext cx="1450951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 err="1">
                <a:solidFill>
                  <a:schemeClr val="bg2"/>
                </a:solidFill>
              </a:rPr>
              <a:t>Personnal</a:t>
            </a:r>
            <a:endParaRPr lang="fr-FR" sz="1800" b="1" dirty="0">
              <a:solidFill>
                <a:schemeClr val="bg2"/>
              </a:solidFill>
            </a:endParaRP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D633AA8D-C923-40BF-A970-B557EA64E448}"/>
              </a:ext>
            </a:extLst>
          </p:cNvPr>
          <p:cNvSpPr txBox="1"/>
          <p:nvPr/>
        </p:nvSpPr>
        <p:spPr>
          <a:xfrm>
            <a:off x="7355711" y="3871396"/>
            <a:ext cx="4111076" cy="114307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fr-FR" sz="1200" b="1" dirty="0" err="1">
                <a:solidFill>
                  <a:schemeClr val="bg2"/>
                </a:solidFill>
              </a:rPr>
              <a:t>Interesting</a:t>
            </a:r>
            <a:r>
              <a:rPr lang="fr-FR" sz="1200" b="1" dirty="0">
                <a:solidFill>
                  <a:schemeClr val="bg2"/>
                </a:solidFill>
              </a:rPr>
              <a:t> and instructive </a:t>
            </a:r>
            <a:r>
              <a:rPr lang="fr-FR" sz="1200" b="1" dirty="0" err="1">
                <a:solidFill>
                  <a:schemeClr val="bg2"/>
                </a:solidFill>
              </a:rPr>
              <a:t>project</a:t>
            </a:r>
            <a:endParaRPr lang="fr-FR" sz="1200" b="1" dirty="0">
              <a:solidFill>
                <a:schemeClr val="bg2">
                  <a:lumMod val="90000"/>
                  <a:lumOff val="10000"/>
                </a:schemeClr>
              </a:solidFill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Acquiring and strengthening microfabrication skills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Project in line with my 4th year internship</a:t>
            </a:r>
            <a:endParaRPr lang="fr-FR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5637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62" grpId="0" animBg="1"/>
      <p:bldP spid="69" grpId="0" animBg="1"/>
      <p:bldP spid="71" grpId="0"/>
      <p:bldP spid="72" grpId="0" animBg="1"/>
      <p:bldP spid="73" grpId="0" animBg="1"/>
      <p:bldP spid="74" grpId="0"/>
      <p:bldP spid="76" grpId="0"/>
      <p:bldP spid="77" grpId="0"/>
      <p:bldP spid="78" grpId="0"/>
      <p:bldP spid="81" grpId="0" animBg="1"/>
      <p:bldP spid="82" grpId="0" animBg="1"/>
      <p:bldP spid="8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5" name="Google Shape;405;p19"/>
          <p:cNvCxnSpPr/>
          <p:nvPr/>
        </p:nvCxnSpPr>
        <p:spPr>
          <a:xfrm>
            <a:off x="426939" y="1010079"/>
            <a:ext cx="7251118" cy="0"/>
          </a:xfrm>
          <a:prstGeom prst="straightConnector1">
            <a:avLst/>
          </a:prstGeom>
          <a:noFill/>
          <a:ln w="57150" cap="flat" cmpd="sng">
            <a:solidFill>
              <a:srgbClr val="0097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6" name="Google Shape;406;p19"/>
          <p:cNvSpPr/>
          <p:nvPr/>
        </p:nvSpPr>
        <p:spPr>
          <a:xfrm>
            <a:off x="0" y="6349042"/>
            <a:ext cx="12192000" cy="508958"/>
          </a:xfrm>
          <a:prstGeom prst="rect">
            <a:avLst/>
          </a:prstGeom>
          <a:solidFill>
            <a:srgbClr val="0097F0"/>
          </a:solidFill>
          <a:ln w="19050" cap="flat" cmpd="sng">
            <a:solidFill>
              <a:srgbClr val="0097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19"/>
          <p:cNvSpPr txBox="1"/>
          <p:nvPr/>
        </p:nvSpPr>
        <p:spPr>
          <a:xfrm>
            <a:off x="673682" y="363748"/>
            <a:ext cx="940757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dirty="0">
                <a:solidFill>
                  <a:srgbClr val="0097F0"/>
                </a:solidFill>
              </a:rPr>
              <a:t>Bibliography</a:t>
            </a:r>
            <a:endParaRPr lang="fr-FR" dirty="0"/>
          </a:p>
        </p:txBody>
      </p:sp>
      <p:sp>
        <p:nvSpPr>
          <p:cNvPr id="408" name="Google Shape;408;p19"/>
          <p:cNvSpPr txBox="1"/>
          <p:nvPr/>
        </p:nvSpPr>
        <p:spPr>
          <a:xfrm>
            <a:off x="1987225" y="6418855"/>
            <a:ext cx="26053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Polytech Orleans</a:t>
            </a:r>
            <a:endParaRPr/>
          </a:p>
        </p:txBody>
      </p:sp>
      <p:sp>
        <p:nvSpPr>
          <p:cNvPr id="409" name="Google Shape;409;p19"/>
          <p:cNvSpPr txBox="1"/>
          <p:nvPr/>
        </p:nvSpPr>
        <p:spPr>
          <a:xfrm>
            <a:off x="5359400" y="6418855"/>
            <a:ext cx="26053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Ilan CROZAT</a:t>
            </a:r>
            <a:endParaRPr/>
          </a:p>
        </p:txBody>
      </p:sp>
      <p:sp>
        <p:nvSpPr>
          <p:cNvPr id="410" name="Google Shape;410;p19"/>
          <p:cNvSpPr txBox="1"/>
          <p:nvPr/>
        </p:nvSpPr>
        <p:spPr>
          <a:xfrm>
            <a:off x="8342085" y="6443385"/>
            <a:ext cx="26053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2024 - 2025</a:t>
            </a:r>
            <a:endParaRPr/>
          </a:p>
        </p:txBody>
      </p:sp>
      <p:sp>
        <p:nvSpPr>
          <p:cNvPr id="411" name="Google Shape;411;p19"/>
          <p:cNvSpPr/>
          <p:nvPr/>
        </p:nvSpPr>
        <p:spPr>
          <a:xfrm>
            <a:off x="10840354" y="5994764"/>
            <a:ext cx="1083131" cy="668615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2" name="Google Shape;412;p19" descr="Une image contenant Police, Graphique, logo, symbole&#10;&#10;Le contenu généré par l’IA peut être incorrect."/>
          <p:cNvPicPr preferRelativeResize="0"/>
          <p:nvPr/>
        </p:nvPicPr>
        <p:blipFill rotWithShape="1">
          <a:blip r:embed="rId3">
            <a:alphaModFix/>
          </a:blip>
          <a:srcRect r="69063"/>
          <a:stretch/>
        </p:blipFill>
        <p:spPr>
          <a:xfrm>
            <a:off x="11140478" y="5896108"/>
            <a:ext cx="573782" cy="576388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19"/>
          <p:cNvSpPr txBox="1"/>
          <p:nvPr/>
        </p:nvSpPr>
        <p:spPr>
          <a:xfrm>
            <a:off x="11643924" y="194621"/>
            <a:ext cx="54807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chemeClr val="dk1"/>
                </a:solidFill>
              </a:rPr>
              <a:t>21</a:t>
            </a:r>
            <a:endParaRPr dirty="0"/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41088EAD-E9A8-4879-A2D3-60C3EFED7192}"/>
              </a:ext>
            </a:extLst>
          </p:cNvPr>
          <p:cNvSpPr/>
          <p:nvPr/>
        </p:nvSpPr>
        <p:spPr>
          <a:xfrm>
            <a:off x="1749710" y="2349074"/>
            <a:ext cx="8692577" cy="2882139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3A1285D9-0B11-4CF2-AB79-99501C1C09E0}"/>
              </a:ext>
            </a:extLst>
          </p:cNvPr>
          <p:cNvSpPr txBox="1"/>
          <p:nvPr/>
        </p:nvSpPr>
        <p:spPr>
          <a:xfrm>
            <a:off x="5299120" y="2044174"/>
            <a:ext cx="159375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</a:rPr>
              <a:t>Bibliography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9B55121-D699-440F-A691-DB90D336BCA2}"/>
              </a:ext>
            </a:extLst>
          </p:cNvPr>
          <p:cNvSpPr txBox="1"/>
          <p:nvPr/>
        </p:nvSpPr>
        <p:spPr>
          <a:xfrm>
            <a:off x="2118837" y="2448412"/>
            <a:ext cx="7377049" cy="246221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dirty="0"/>
              <a:t>Premature deaths due to pollution: - INED</a:t>
            </a:r>
          </a:p>
          <a:p>
            <a:r>
              <a:rPr lang="en-US" u="sng" dirty="0">
                <a:hlinkClick r:id="rId4"/>
              </a:rPr>
              <a:t>- </a:t>
            </a:r>
            <a:r>
              <a:rPr lang="fr-FR" u="sng" dirty="0">
                <a:hlinkClick r:id="rId4"/>
              </a:rPr>
              <a:t>https://www.ined.fr/fichier/s_rubrique/19627/extraits_urbanisation_monde.fr.pdf</a:t>
            </a:r>
          </a:p>
          <a:p>
            <a:endParaRPr lang="en-US" u="sng" dirty="0">
              <a:hlinkClick r:id="rId4"/>
            </a:endParaRPr>
          </a:p>
          <a:p>
            <a:r>
              <a:rPr lang="en-US" u="sng" dirty="0">
                <a:hlinkClick r:id="rId4"/>
              </a:rPr>
              <a:t>Urbanization of the world: European Environment Agency (EEA) </a:t>
            </a:r>
            <a:r>
              <a:rPr lang="fr-FR" u="sng" dirty="0">
                <a:hlinkClick r:id="rId4"/>
              </a:rPr>
              <a:t>.</a:t>
            </a:r>
            <a:endParaRPr lang="fr-FR" u="sng" dirty="0"/>
          </a:p>
          <a:p>
            <a:pPr marL="171450" indent="-171450">
              <a:buFontTx/>
              <a:buChar char="-"/>
            </a:pPr>
            <a:r>
              <a:rPr lang="fr-FR" u="sng" dirty="0">
                <a:hlinkClick r:id="rId5"/>
              </a:rPr>
              <a:t>https://www.eea.europa.eu/fr/highlights/le-nombre-de-deces-prematures</a:t>
            </a:r>
            <a:endParaRPr lang="fr-FR" u="sng" dirty="0"/>
          </a:p>
          <a:p>
            <a:endParaRPr lang="en-US" u="sng" dirty="0"/>
          </a:p>
          <a:p>
            <a:r>
              <a:rPr lang="en-US" u="sng" dirty="0"/>
              <a:t>Combining printed electronics and graphene sensors to accelerate PFD detection</a:t>
            </a:r>
            <a:endParaRPr lang="fr-FR" u="sng" dirty="0"/>
          </a:p>
          <a:p>
            <a:pPr marL="171450" indent="-171450">
              <a:buFontTx/>
              <a:buChar char="-"/>
            </a:pPr>
            <a:r>
              <a:rPr lang="fr-FR" u="sng" dirty="0">
                <a:hlinkClick r:id="rId6"/>
              </a:rPr>
              <a:t>https://www.actu-environnement.com</a:t>
            </a:r>
            <a:endParaRPr lang="fr-FR" u="sng" dirty="0"/>
          </a:p>
          <a:p>
            <a:endParaRPr lang="fr-FR" u="sng" dirty="0"/>
          </a:p>
          <a:p>
            <a:r>
              <a:rPr lang="fr-FR" u="sng" dirty="0" err="1"/>
              <a:t>Lithography</a:t>
            </a:r>
            <a:r>
              <a:rPr lang="fr-FR" u="sng" dirty="0"/>
              <a:t> techniques: MOOC</a:t>
            </a:r>
          </a:p>
          <a:p>
            <a:pPr marL="171450" indent="-171450">
              <a:buFontTx/>
              <a:buChar char="-"/>
            </a:pPr>
            <a:r>
              <a:rPr lang="fr-FR" u="sng" dirty="0"/>
              <a:t>lms.fun-mooc.fr</a:t>
            </a:r>
            <a:endParaRPr lang="fr-FR" sz="12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62903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88;p1">
            <a:extLst>
              <a:ext uri="{FF2B5EF4-FFF2-40B4-BE49-F238E27FC236}">
                <a16:creationId xmlns:a16="http://schemas.microsoft.com/office/drawing/2014/main" id="{B4C3F461-E4FE-4D64-8E53-051CD6A1B5E4}"/>
              </a:ext>
            </a:extLst>
          </p:cNvPr>
          <p:cNvSpPr/>
          <p:nvPr/>
        </p:nvSpPr>
        <p:spPr>
          <a:xfrm rot="-7129980">
            <a:off x="8067799" y="-1568139"/>
            <a:ext cx="6473371" cy="7112000"/>
          </a:xfrm>
          <a:prstGeom prst="blockArc">
            <a:avLst>
              <a:gd name="adj1" fmla="val 10800000"/>
              <a:gd name="adj2" fmla="val 20873129"/>
              <a:gd name="adj3" fmla="val 4594"/>
            </a:avLst>
          </a:prstGeom>
          <a:solidFill>
            <a:srgbClr val="0097F0"/>
          </a:solidFill>
          <a:ln w="19050" cap="flat" cmpd="sng">
            <a:solidFill>
              <a:srgbClr val="0097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94;p1">
            <a:extLst>
              <a:ext uri="{FF2B5EF4-FFF2-40B4-BE49-F238E27FC236}">
                <a16:creationId xmlns:a16="http://schemas.microsoft.com/office/drawing/2014/main" id="{B6C69364-BE6B-4C5A-9BB7-FF56E1D7578F}"/>
              </a:ext>
            </a:extLst>
          </p:cNvPr>
          <p:cNvSpPr/>
          <p:nvPr/>
        </p:nvSpPr>
        <p:spPr>
          <a:xfrm rot="3035030">
            <a:off x="-2183418" y="4471171"/>
            <a:ext cx="6473371" cy="7112000"/>
          </a:xfrm>
          <a:prstGeom prst="blockArc">
            <a:avLst>
              <a:gd name="adj1" fmla="val 10800000"/>
              <a:gd name="adj2" fmla="val 20873129"/>
              <a:gd name="adj3" fmla="val 4594"/>
            </a:avLst>
          </a:prstGeom>
          <a:solidFill>
            <a:srgbClr val="0097F0"/>
          </a:solidFill>
          <a:ln w="19050" cap="flat" cmpd="sng">
            <a:solidFill>
              <a:srgbClr val="0097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19"/>
          <p:cNvSpPr/>
          <p:nvPr/>
        </p:nvSpPr>
        <p:spPr>
          <a:xfrm>
            <a:off x="0" y="6349042"/>
            <a:ext cx="12192000" cy="508958"/>
          </a:xfrm>
          <a:prstGeom prst="rect">
            <a:avLst/>
          </a:prstGeom>
          <a:solidFill>
            <a:srgbClr val="0097F0"/>
          </a:solidFill>
          <a:ln w="19050" cap="flat" cmpd="sng">
            <a:solidFill>
              <a:srgbClr val="0097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19"/>
          <p:cNvSpPr txBox="1"/>
          <p:nvPr/>
        </p:nvSpPr>
        <p:spPr>
          <a:xfrm>
            <a:off x="1987225" y="6418855"/>
            <a:ext cx="26053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Polytech Orleans</a:t>
            </a:r>
            <a:endParaRPr/>
          </a:p>
        </p:txBody>
      </p:sp>
      <p:sp>
        <p:nvSpPr>
          <p:cNvPr id="409" name="Google Shape;409;p19"/>
          <p:cNvSpPr txBox="1"/>
          <p:nvPr/>
        </p:nvSpPr>
        <p:spPr>
          <a:xfrm>
            <a:off x="5359400" y="6418855"/>
            <a:ext cx="26053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Ilan CROZAT</a:t>
            </a:r>
            <a:endParaRPr/>
          </a:p>
        </p:txBody>
      </p:sp>
      <p:sp>
        <p:nvSpPr>
          <p:cNvPr id="410" name="Google Shape;410;p19"/>
          <p:cNvSpPr txBox="1"/>
          <p:nvPr/>
        </p:nvSpPr>
        <p:spPr>
          <a:xfrm>
            <a:off x="8342085" y="6443385"/>
            <a:ext cx="26053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2024 - 2025</a:t>
            </a:r>
            <a:endParaRPr/>
          </a:p>
        </p:txBody>
      </p:sp>
      <p:sp>
        <p:nvSpPr>
          <p:cNvPr id="411" name="Google Shape;411;p19"/>
          <p:cNvSpPr/>
          <p:nvPr/>
        </p:nvSpPr>
        <p:spPr>
          <a:xfrm>
            <a:off x="10840354" y="5994764"/>
            <a:ext cx="1083131" cy="668615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2" name="Google Shape;412;p19" descr="Une image contenant Police, Graphique, logo, symbole&#10;&#10;Le contenu généré par l’IA peut être incorrect."/>
          <p:cNvPicPr preferRelativeResize="0"/>
          <p:nvPr/>
        </p:nvPicPr>
        <p:blipFill rotWithShape="1">
          <a:blip r:embed="rId3">
            <a:alphaModFix/>
          </a:blip>
          <a:srcRect r="69063"/>
          <a:stretch/>
        </p:blipFill>
        <p:spPr>
          <a:xfrm>
            <a:off x="11140478" y="5896108"/>
            <a:ext cx="573782" cy="576388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19"/>
          <p:cNvSpPr txBox="1"/>
          <p:nvPr/>
        </p:nvSpPr>
        <p:spPr>
          <a:xfrm>
            <a:off x="11643924" y="194621"/>
            <a:ext cx="54807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r>
            <a:endParaRPr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45042A0-DC1A-4056-9648-E76325B2F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569" y="1864995"/>
            <a:ext cx="2613102" cy="3138743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sp>
        <p:nvSpPr>
          <p:cNvPr id="33" name="Google Shape;92;p1">
            <a:extLst>
              <a:ext uri="{FF2B5EF4-FFF2-40B4-BE49-F238E27FC236}">
                <a16:creationId xmlns:a16="http://schemas.microsoft.com/office/drawing/2014/main" id="{B4E780F4-69DC-4FB4-A7DC-93D45A78D1A3}"/>
              </a:ext>
            </a:extLst>
          </p:cNvPr>
          <p:cNvSpPr txBox="1"/>
          <p:nvPr/>
        </p:nvSpPr>
        <p:spPr>
          <a:xfrm>
            <a:off x="4752211" y="956252"/>
            <a:ext cx="2473817" cy="619232"/>
          </a:xfrm>
          <a:prstGeom prst="rect">
            <a:avLst/>
          </a:prstGeom>
          <a:solidFill>
            <a:srgbClr val="F2F2F2"/>
          </a:solidFill>
          <a:ln w="3810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i="0" u="none" strike="noStrike" cap="none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The End</a:t>
            </a:r>
            <a:endParaRPr sz="3200" b="0" i="0" u="none" strike="noStrike" cap="none" dirty="0">
              <a:solidFill>
                <a:schemeClr val="accent1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92;p1">
            <a:extLst>
              <a:ext uri="{FF2B5EF4-FFF2-40B4-BE49-F238E27FC236}">
                <a16:creationId xmlns:a16="http://schemas.microsoft.com/office/drawing/2014/main" id="{2B247B1B-4543-4759-99B8-C7C8A670E94E}"/>
              </a:ext>
            </a:extLst>
          </p:cNvPr>
          <p:cNvSpPr txBox="1"/>
          <p:nvPr/>
        </p:nvSpPr>
        <p:spPr>
          <a:xfrm>
            <a:off x="4486487" y="5293249"/>
            <a:ext cx="3005267" cy="421614"/>
          </a:xfrm>
          <a:prstGeom prst="rect">
            <a:avLst/>
          </a:prstGeom>
          <a:solidFill>
            <a:srgbClr val="F2F2F2"/>
          </a:solidFill>
          <a:ln w="3810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Thanks</a:t>
            </a:r>
            <a:r>
              <a:rPr lang="fr-FR" sz="2000" b="1" i="0" u="none" strike="noStrike" cap="none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for </a:t>
            </a:r>
            <a:r>
              <a:rPr lang="fr-FR" sz="2000" b="1" i="0" u="none" strike="noStrike" cap="none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listening</a:t>
            </a:r>
            <a:endParaRPr sz="2000" b="0" i="0" u="none" strike="noStrike" cap="none" dirty="0">
              <a:solidFill>
                <a:schemeClr val="accent1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8144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0"/>
          <p:cNvSpPr/>
          <p:nvPr/>
        </p:nvSpPr>
        <p:spPr>
          <a:xfrm>
            <a:off x="3791683" y="1816223"/>
            <a:ext cx="4278000" cy="633600"/>
          </a:xfrm>
          <a:prstGeom prst="rect">
            <a:avLst/>
          </a:prstGeom>
          <a:solidFill>
            <a:srgbClr val="F2F2F2"/>
          </a:solidFill>
          <a:ln w="19050" cap="flat" cmpd="sng">
            <a:solidFill>
              <a:srgbClr val="0097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20"/>
          <p:cNvSpPr txBox="1"/>
          <p:nvPr/>
        </p:nvSpPr>
        <p:spPr>
          <a:xfrm>
            <a:off x="4279367" y="1953763"/>
            <a:ext cx="4154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rgbClr val="0097F0"/>
                </a:solidFill>
                <a:latin typeface="Arial"/>
                <a:ea typeface="Arial"/>
                <a:cs typeface="Arial"/>
                <a:sym typeface="Arial"/>
              </a:rPr>
              <a:t>Pollution </a:t>
            </a:r>
            <a:r>
              <a:rPr lang="fr-FR" sz="1800" b="1" dirty="0" err="1">
                <a:solidFill>
                  <a:srgbClr val="0097F0"/>
                </a:solidFill>
                <a:latin typeface="Arial"/>
                <a:ea typeface="Arial"/>
                <a:cs typeface="Arial"/>
                <a:sym typeface="Arial"/>
              </a:rPr>
              <a:t>sensor</a:t>
            </a:r>
            <a:r>
              <a:rPr lang="fr-FR" sz="1800" b="1" dirty="0">
                <a:solidFill>
                  <a:srgbClr val="0097F0"/>
                </a:solidFill>
                <a:latin typeface="Arial"/>
                <a:ea typeface="Arial"/>
                <a:cs typeface="Arial"/>
                <a:sym typeface="Arial"/>
              </a:rPr>
              <a:t> with graphene</a:t>
            </a:r>
            <a:endParaRPr dirty="0"/>
          </a:p>
        </p:txBody>
      </p:sp>
      <p:cxnSp>
        <p:nvCxnSpPr>
          <p:cNvPr id="422" name="Google Shape;422;p20"/>
          <p:cNvCxnSpPr>
            <a:stCxn id="420" idx="1"/>
          </p:cNvCxnSpPr>
          <p:nvPr/>
        </p:nvCxnSpPr>
        <p:spPr>
          <a:xfrm rot="10800000">
            <a:off x="1673983" y="2130023"/>
            <a:ext cx="2117700" cy="3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3" name="Google Shape;423;p20"/>
          <p:cNvCxnSpPr/>
          <p:nvPr/>
        </p:nvCxnSpPr>
        <p:spPr>
          <a:xfrm>
            <a:off x="1673868" y="2130024"/>
            <a:ext cx="0" cy="23535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24" name="Google Shape;424;p20"/>
          <p:cNvSpPr/>
          <p:nvPr/>
        </p:nvSpPr>
        <p:spPr>
          <a:xfrm>
            <a:off x="276293" y="4663081"/>
            <a:ext cx="3175500" cy="1130400"/>
          </a:xfrm>
          <a:prstGeom prst="rect">
            <a:avLst/>
          </a:prstGeom>
          <a:solidFill>
            <a:srgbClr val="F2F2F2"/>
          </a:solidFill>
          <a:ln w="190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20"/>
          <p:cNvSpPr txBox="1"/>
          <p:nvPr/>
        </p:nvSpPr>
        <p:spPr>
          <a:xfrm>
            <a:off x="853213" y="4693856"/>
            <a:ext cx="1791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Executive process</a:t>
            </a:r>
            <a:endParaRPr/>
          </a:p>
        </p:txBody>
      </p:sp>
      <p:sp>
        <p:nvSpPr>
          <p:cNvPr id="426" name="Google Shape;426;p20"/>
          <p:cNvSpPr txBox="1"/>
          <p:nvPr/>
        </p:nvSpPr>
        <p:spPr>
          <a:xfrm>
            <a:off x="363527" y="4951275"/>
            <a:ext cx="3175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-"/>
            </a:pPr>
            <a:r>
              <a:rPr lang="fr-FR" sz="11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Development of </a:t>
            </a:r>
            <a:r>
              <a:rPr lang="fr-FR" sz="1100" dirty="0">
                <a:solidFill>
                  <a:schemeClr val="accent2"/>
                </a:solidFill>
              </a:rPr>
              <a:t>electrode</a:t>
            </a:r>
            <a:r>
              <a:rPr lang="fr-FR" sz="11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implementation</a:t>
            </a:r>
            <a:r>
              <a:rPr lang="fr-FR" sz="11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process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-"/>
            </a:pPr>
            <a:r>
              <a:rPr lang="fr-FR" sz="1100" dirty="0" err="1">
                <a:solidFill>
                  <a:schemeClr val="accent2"/>
                </a:solidFill>
              </a:rPr>
              <a:t>Characterization</a:t>
            </a:r>
            <a:r>
              <a:rPr lang="fr-FR" sz="11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of the product</a:t>
            </a:r>
            <a:endParaRPr sz="110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-    Marketing to </a:t>
            </a:r>
            <a:r>
              <a:rPr lang="fr-FR" sz="11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bring</a:t>
            </a:r>
            <a:r>
              <a:rPr lang="fr-FR" sz="11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income</a:t>
            </a:r>
            <a:r>
              <a:rPr lang="fr-FR" sz="11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on </a:t>
            </a:r>
            <a:r>
              <a:rPr lang="fr-FR" sz="11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research</a:t>
            </a:r>
            <a:endParaRPr sz="110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7" name="Google Shape;427;p20"/>
          <p:cNvCxnSpPr/>
          <p:nvPr/>
        </p:nvCxnSpPr>
        <p:spPr>
          <a:xfrm>
            <a:off x="4081095" y="2449772"/>
            <a:ext cx="0" cy="688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28" name="Google Shape;428;p20"/>
          <p:cNvSpPr/>
          <p:nvPr/>
        </p:nvSpPr>
        <p:spPr>
          <a:xfrm>
            <a:off x="2427284" y="3193921"/>
            <a:ext cx="2976900" cy="891600"/>
          </a:xfrm>
          <a:prstGeom prst="rect">
            <a:avLst/>
          </a:prstGeom>
          <a:solidFill>
            <a:srgbClr val="F2F2F2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0"/>
          <p:cNvSpPr txBox="1"/>
          <p:nvPr/>
        </p:nvSpPr>
        <p:spPr>
          <a:xfrm>
            <a:off x="3097720" y="3224698"/>
            <a:ext cx="415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Market analysis</a:t>
            </a:r>
            <a:endParaRPr sz="1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20"/>
          <p:cNvSpPr txBox="1"/>
          <p:nvPr/>
        </p:nvSpPr>
        <p:spPr>
          <a:xfrm>
            <a:off x="2491201" y="3488345"/>
            <a:ext cx="31755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  Target audience : Biomedical, electronic…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fr-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demand on new material, technology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1" name="Google Shape;431;p20"/>
          <p:cNvCxnSpPr/>
          <p:nvPr/>
        </p:nvCxnSpPr>
        <p:spPr>
          <a:xfrm>
            <a:off x="5916822" y="2449772"/>
            <a:ext cx="0" cy="2033700"/>
          </a:xfrm>
          <a:prstGeom prst="straightConnector1">
            <a:avLst/>
          </a:prstGeom>
          <a:noFill/>
          <a:ln w="19050" cap="flat" cmpd="sng">
            <a:solidFill>
              <a:srgbClr val="7030A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32" name="Google Shape;432;p20"/>
          <p:cNvSpPr/>
          <p:nvPr/>
        </p:nvSpPr>
        <p:spPr>
          <a:xfrm>
            <a:off x="4428325" y="4468130"/>
            <a:ext cx="2976900" cy="1667700"/>
          </a:xfrm>
          <a:prstGeom prst="rect">
            <a:avLst/>
          </a:prstGeom>
          <a:solidFill>
            <a:srgbClr val="F2F2F2"/>
          </a:solidFill>
          <a:ln w="1905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20"/>
          <p:cNvSpPr txBox="1"/>
          <p:nvPr/>
        </p:nvSpPr>
        <p:spPr>
          <a:xfrm>
            <a:off x="5140847" y="4539977"/>
            <a:ext cx="415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>
                <a:solidFill>
                  <a:srgbClr val="7030A0"/>
                </a:solidFill>
              </a:rPr>
              <a:t>Business</a:t>
            </a:r>
            <a:r>
              <a:rPr lang="fr-FR" sz="1400" b="1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 model</a:t>
            </a:r>
            <a:endParaRPr/>
          </a:p>
        </p:txBody>
      </p:sp>
      <p:sp>
        <p:nvSpPr>
          <p:cNvPr id="434" name="Google Shape;434;p20"/>
          <p:cNvSpPr txBox="1"/>
          <p:nvPr/>
        </p:nvSpPr>
        <p:spPr>
          <a:xfrm>
            <a:off x="4428325" y="4837843"/>
            <a:ext cx="31755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1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Direct </a:t>
            </a:r>
            <a:r>
              <a:rPr lang="fr-FR" sz="1100" b="1" dirty="0" err="1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incomes</a:t>
            </a:r>
            <a:r>
              <a:rPr lang="fr-FR" sz="1100" b="1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100"/>
              <a:buFont typeface="Arial"/>
              <a:buChar char="-"/>
            </a:pPr>
            <a:r>
              <a:rPr lang="fr-FR" sz="1100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Licence on the new </a:t>
            </a:r>
            <a:r>
              <a:rPr lang="fr-FR" sz="1100" dirty="0" err="1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technology</a:t>
            </a:r>
            <a:r>
              <a:rPr lang="fr-FR" sz="1100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fr-FR" sz="1100" dirty="0" err="1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investment</a:t>
            </a:r>
            <a:r>
              <a:rPr lang="fr-FR" sz="1100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100"/>
              <a:buFont typeface="Arial"/>
              <a:buChar char="-"/>
            </a:pPr>
            <a:r>
              <a:rPr lang="fr-FR" sz="1100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Partnership with the </a:t>
            </a:r>
            <a:r>
              <a:rPr lang="fr-FR" sz="1100" dirty="0" err="1">
                <a:solidFill>
                  <a:srgbClr val="7030A0"/>
                </a:solidFill>
              </a:rPr>
              <a:t>research</a:t>
            </a:r>
            <a:r>
              <a:rPr lang="fr-FR" sz="1100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 center</a:t>
            </a:r>
            <a:endParaRPr dirty="0"/>
          </a:p>
          <a:p>
            <a:pPr marL="17145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1" dirty="0" err="1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Cost</a:t>
            </a:r>
            <a:r>
              <a:rPr lang="fr-FR" sz="1100" b="1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 structure :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100"/>
              <a:buFont typeface="Arial"/>
              <a:buChar char="-"/>
            </a:pPr>
            <a:r>
              <a:rPr lang="fr-FR" sz="1100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R&amp;D structure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100"/>
              <a:buFont typeface="Arial"/>
              <a:buChar char="-"/>
            </a:pPr>
            <a:r>
              <a:rPr lang="fr-FR" sz="1100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Equipment, area of </a:t>
            </a:r>
            <a:r>
              <a:rPr lang="fr-FR" sz="1100" dirty="0" err="1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research</a:t>
            </a:r>
            <a:endParaRPr sz="1100" dirty="0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5" name="Google Shape;435;p20"/>
          <p:cNvCxnSpPr/>
          <p:nvPr/>
        </p:nvCxnSpPr>
        <p:spPr>
          <a:xfrm>
            <a:off x="7728524" y="2456612"/>
            <a:ext cx="0" cy="6882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36" name="Google Shape;436;p20"/>
          <p:cNvSpPr/>
          <p:nvPr/>
        </p:nvSpPr>
        <p:spPr>
          <a:xfrm>
            <a:off x="6506483" y="3179329"/>
            <a:ext cx="2976900" cy="891600"/>
          </a:xfrm>
          <a:prstGeom prst="rect">
            <a:avLst/>
          </a:prstGeom>
          <a:solidFill>
            <a:srgbClr val="F2F2F2"/>
          </a:solidFill>
          <a:ln w="190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20"/>
          <p:cNvSpPr txBox="1"/>
          <p:nvPr/>
        </p:nvSpPr>
        <p:spPr>
          <a:xfrm>
            <a:off x="7155207" y="3206718"/>
            <a:ext cx="415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>
                <a:solidFill>
                  <a:schemeClr val="accent6"/>
                </a:solidFill>
              </a:rPr>
              <a:t>Financial</a:t>
            </a:r>
            <a:r>
              <a:rPr lang="fr-FR" sz="1400"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strategy</a:t>
            </a:r>
            <a:endParaRPr sz="1400" b="1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0"/>
          <p:cNvSpPr txBox="1"/>
          <p:nvPr/>
        </p:nvSpPr>
        <p:spPr>
          <a:xfrm>
            <a:off x="6570400" y="3473753"/>
            <a:ext cx="31755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-     Funding source : State, R&amp;D investor…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Char char="-"/>
            </a:pPr>
            <a:r>
              <a:rPr lang="fr-FR" sz="11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Return on investment (long term)</a:t>
            </a:r>
            <a:endParaRPr/>
          </a:p>
          <a:p>
            <a:pPr marL="17145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9" name="Google Shape;439;p20"/>
          <p:cNvCxnSpPr/>
          <p:nvPr/>
        </p:nvCxnSpPr>
        <p:spPr>
          <a:xfrm>
            <a:off x="10187584" y="2114589"/>
            <a:ext cx="0" cy="235350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40" name="Google Shape;440;p20"/>
          <p:cNvSpPr/>
          <p:nvPr/>
        </p:nvSpPr>
        <p:spPr>
          <a:xfrm>
            <a:off x="8790007" y="4647654"/>
            <a:ext cx="3158700" cy="1130400"/>
          </a:xfrm>
          <a:prstGeom prst="rect">
            <a:avLst/>
          </a:prstGeom>
          <a:solidFill>
            <a:srgbClr val="F2F2F2"/>
          </a:solidFill>
          <a:ln w="190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20"/>
          <p:cNvSpPr txBox="1"/>
          <p:nvPr/>
        </p:nvSpPr>
        <p:spPr>
          <a:xfrm>
            <a:off x="9366925" y="4678431"/>
            <a:ext cx="415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Development plan</a:t>
            </a:r>
            <a:endParaRPr dirty="0"/>
          </a:p>
        </p:txBody>
      </p:sp>
      <p:sp>
        <p:nvSpPr>
          <p:cNvPr id="442" name="Google Shape;442;p20"/>
          <p:cNvSpPr txBox="1"/>
          <p:nvPr/>
        </p:nvSpPr>
        <p:spPr>
          <a:xfrm>
            <a:off x="8877243" y="4935840"/>
            <a:ext cx="3175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100"/>
              <a:buFont typeface="Arial"/>
              <a:buChar char="-"/>
            </a:pPr>
            <a:r>
              <a:rPr lang="fr-FR" sz="11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R&amp;D phase, design creation, theory learning</a:t>
            </a:r>
            <a:endParaRPr sz="11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100"/>
              <a:buFont typeface="Arial"/>
              <a:buChar char="-"/>
            </a:pPr>
            <a:r>
              <a:rPr lang="fr-FR" sz="11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Characterization phase, testing</a:t>
            </a:r>
            <a:endParaRPr sz="11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100"/>
              <a:buFont typeface="Arial"/>
              <a:buChar char="-"/>
            </a:pPr>
            <a:r>
              <a:rPr lang="fr-FR" sz="11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Industrialisation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100"/>
              <a:buFont typeface="Arial"/>
              <a:buChar char="-"/>
            </a:pPr>
            <a:r>
              <a:rPr lang="fr-FR" sz="11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Commercialization</a:t>
            </a:r>
            <a:endParaRPr sz="11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3" name="Google Shape;443;p20"/>
          <p:cNvCxnSpPr/>
          <p:nvPr/>
        </p:nvCxnSpPr>
        <p:spPr>
          <a:xfrm rot="10800000">
            <a:off x="8069884" y="2129998"/>
            <a:ext cx="2117700" cy="300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" name="Google Shape;385;p18">
            <a:extLst>
              <a:ext uri="{FF2B5EF4-FFF2-40B4-BE49-F238E27FC236}">
                <a16:creationId xmlns:a16="http://schemas.microsoft.com/office/drawing/2014/main" id="{2B96BC32-3F81-433D-BD5A-BFDA5DC2034B}"/>
              </a:ext>
            </a:extLst>
          </p:cNvPr>
          <p:cNvCxnSpPr/>
          <p:nvPr/>
        </p:nvCxnSpPr>
        <p:spPr>
          <a:xfrm>
            <a:off x="426939" y="1010079"/>
            <a:ext cx="7251118" cy="0"/>
          </a:xfrm>
          <a:prstGeom prst="straightConnector1">
            <a:avLst/>
          </a:prstGeom>
          <a:noFill/>
          <a:ln w="57150" cap="flat" cmpd="sng">
            <a:solidFill>
              <a:srgbClr val="0097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" name="Google Shape;387;p18">
            <a:extLst>
              <a:ext uri="{FF2B5EF4-FFF2-40B4-BE49-F238E27FC236}">
                <a16:creationId xmlns:a16="http://schemas.microsoft.com/office/drawing/2014/main" id="{1B14A0CF-C5AE-46A8-A6F0-BB4E45203F40}"/>
              </a:ext>
            </a:extLst>
          </p:cNvPr>
          <p:cNvSpPr txBox="1"/>
          <p:nvPr/>
        </p:nvSpPr>
        <p:spPr>
          <a:xfrm>
            <a:off x="673682" y="363748"/>
            <a:ext cx="468571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dirty="0">
                <a:solidFill>
                  <a:srgbClr val="0097F0"/>
                </a:solidFill>
                <a:latin typeface="Arial"/>
                <a:ea typeface="Arial"/>
                <a:cs typeface="Arial"/>
                <a:sym typeface="Arial"/>
              </a:rPr>
              <a:t>Annexe</a:t>
            </a: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385;p18">
            <a:extLst>
              <a:ext uri="{FF2B5EF4-FFF2-40B4-BE49-F238E27FC236}">
                <a16:creationId xmlns:a16="http://schemas.microsoft.com/office/drawing/2014/main" id="{2B96BC32-3F81-433D-BD5A-BFDA5DC2034B}"/>
              </a:ext>
            </a:extLst>
          </p:cNvPr>
          <p:cNvCxnSpPr/>
          <p:nvPr/>
        </p:nvCxnSpPr>
        <p:spPr>
          <a:xfrm>
            <a:off x="426939" y="1010079"/>
            <a:ext cx="7251118" cy="0"/>
          </a:xfrm>
          <a:prstGeom prst="straightConnector1">
            <a:avLst/>
          </a:prstGeom>
          <a:noFill/>
          <a:ln w="57150" cap="flat" cmpd="sng">
            <a:solidFill>
              <a:srgbClr val="0097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" name="Google Shape;387;p18">
            <a:extLst>
              <a:ext uri="{FF2B5EF4-FFF2-40B4-BE49-F238E27FC236}">
                <a16:creationId xmlns:a16="http://schemas.microsoft.com/office/drawing/2014/main" id="{1B14A0CF-C5AE-46A8-A6F0-BB4E45203F40}"/>
              </a:ext>
            </a:extLst>
          </p:cNvPr>
          <p:cNvSpPr txBox="1"/>
          <p:nvPr/>
        </p:nvSpPr>
        <p:spPr>
          <a:xfrm>
            <a:off x="673682" y="363748"/>
            <a:ext cx="468571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dirty="0">
                <a:solidFill>
                  <a:srgbClr val="0097F0"/>
                </a:solidFill>
                <a:latin typeface="Arial"/>
                <a:ea typeface="Arial"/>
                <a:cs typeface="Arial"/>
                <a:sym typeface="Arial"/>
              </a:rPr>
              <a:t>Annexe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623A485-416A-49B3-AE17-14258C6FE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549" y="756575"/>
            <a:ext cx="5143545" cy="29077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1B79F3A-5FAF-44A3-9D87-7BB50541C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303" y="3597782"/>
            <a:ext cx="5108791" cy="281238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B34824F-15FD-4549-9904-15D884073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851" y="3359233"/>
            <a:ext cx="4335991" cy="105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31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65A0743-F759-4139-A6EA-2658F11C7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532" y="1806491"/>
            <a:ext cx="7139778" cy="4131854"/>
          </a:xfrm>
          <a:prstGeom prst="rect">
            <a:avLst/>
          </a:prstGeom>
        </p:spPr>
      </p:pic>
      <p:cxnSp>
        <p:nvCxnSpPr>
          <p:cNvPr id="3" name="Google Shape;385;p18">
            <a:extLst>
              <a:ext uri="{FF2B5EF4-FFF2-40B4-BE49-F238E27FC236}">
                <a16:creationId xmlns:a16="http://schemas.microsoft.com/office/drawing/2014/main" id="{3B318B11-5475-47DE-A444-920E0E183E34}"/>
              </a:ext>
            </a:extLst>
          </p:cNvPr>
          <p:cNvCxnSpPr/>
          <p:nvPr/>
        </p:nvCxnSpPr>
        <p:spPr>
          <a:xfrm>
            <a:off x="426939" y="1010079"/>
            <a:ext cx="7251118" cy="0"/>
          </a:xfrm>
          <a:prstGeom prst="straightConnector1">
            <a:avLst/>
          </a:prstGeom>
          <a:noFill/>
          <a:ln w="57150" cap="flat" cmpd="sng">
            <a:solidFill>
              <a:srgbClr val="0097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387;p18">
            <a:extLst>
              <a:ext uri="{FF2B5EF4-FFF2-40B4-BE49-F238E27FC236}">
                <a16:creationId xmlns:a16="http://schemas.microsoft.com/office/drawing/2014/main" id="{263D0171-8C82-411A-82BD-90EA563F3D66}"/>
              </a:ext>
            </a:extLst>
          </p:cNvPr>
          <p:cNvSpPr txBox="1"/>
          <p:nvPr/>
        </p:nvSpPr>
        <p:spPr>
          <a:xfrm>
            <a:off x="673682" y="363748"/>
            <a:ext cx="468571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dirty="0">
                <a:solidFill>
                  <a:srgbClr val="0097F0"/>
                </a:solidFill>
                <a:latin typeface="Arial"/>
                <a:ea typeface="Arial"/>
                <a:cs typeface="Arial"/>
                <a:sym typeface="Arial"/>
              </a:rPr>
              <a:t>Annexe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7049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" name="Google Shape;149;p5"/>
          <p:cNvCxnSpPr/>
          <p:nvPr/>
        </p:nvCxnSpPr>
        <p:spPr>
          <a:xfrm>
            <a:off x="426939" y="1010079"/>
            <a:ext cx="7251118" cy="0"/>
          </a:xfrm>
          <a:prstGeom prst="straightConnector1">
            <a:avLst/>
          </a:prstGeom>
          <a:noFill/>
          <a:ln w="57150" cap="flat" cmpd="sng">
            <a:solidFill>
              <a:srgbClr val="0097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0" name="Google Shape;150;p5"/>
          <p:cNvSpPr/>
          <p:nvPr/>
        </p:nvSpPr>
        <p:spPr>
          <a:xfrm>
            <a:off x="0" y="6349042"/>
            <a:ext cx="12192000" cy="508958"/>
          </a:xfrm>
          <a:prstGeom prst="rect">
            <a:avLst/>
          </a:prstGeom>
          <a:solidFill>
            <a:srgbClr val="0097F0"/>
          </a:solidFill>
          <a:ln w="19050" cap="flat" cmpd="sng">
            <a:solidFill>
              <a:srgbClr val="0097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5"/>
          <p:cNvSpPr txBox="1"/>
          <p:nvPr/>
        </p:nvSpPr>
        <p:spPr>
          <a:xfrm>
            <a:off x="673681" y="363748"/>
            <a:ext cx="1109137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dirty="0">
                <a:solidFill>
                  <a:srgbClr val="0097F0"/>
                </a:solidFill>
                <a:latin typeface="Arial"/>
                <a:ea typeface="Arial"/>
                <a:cs typeface="Arial"/>
                <a:sym typeface="Arial"/>
              </a:rPr>
              <a:t>Project </a:t>
            </a:r>
            <a:r>
              <a:rPr lang="fr-FR" sz="3600" b="1" dirty="0" err="1">
                <a:solidFill>
                  <a:srgbClr val="0097F0"/>
                </a:solidFill>
                <a:latin typeface="Arial"/>
                <a:ea typeface="Arial"/>
                <a:cs typeface="Arial"/>
                <a:sym typeface="Arial"/>
              </a:rPr>
              <a:t>purpose</a:t>
            </a:r>
            <a:r>
              <a:rPr lang="fr-FR" sz="3600" b="1" dirty="0">
                <a:solidFill>
                  <a:srgbClr val="0097F0"/>
                </a:solidFill>
                <a:latin typeface="Arial"/>
                <a:ea typeface="Arial"/>
                <a:cs typeface="Arial"/>
                <a:sym typeface="Arial"/>
              </a:rPr>
              <a:t> : a </a:t>
            </a:r>
            <a:r>
              <a:rPr lang="fr-FR" sz="3600" b="1" dirty="0" err="1">
                <a:solidFill>
                  <a:srgbClr val="0097F0"/>
                </a:solidFill>
                <a:latin typeface="Arial"/>
                <a:ea typeface="Arial"/>
                <a:cs typeface="Arial"/>
                <a:sym typeface="Arial"/>
              </a:rPr>
              <a:t>captor</a:t>
            </a:r>
            <a:r>
              <a:rPr lang="fr-FR" sz="3600" b="1" dirty="0">
                <a:solidFill>
                  <a:srgbClr val="0097F0"/>
                </a:solidFill>
                <a:latin typeface="Arial"/>
                <a:ea typeface="Arial"/>
                <a:cs typeface="Arial"/>
                <a:sym typeface="Arial"/>
              </a:rPr>
              <a:t> made with graphene</a:t>
            </a:r>
            <a:endParaRPr sz="3600" b="1" dirty="0">
              <a:solidFill>
                <a:srgbClr val="0097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5"/>
          <p:cNvSpPr txBox="1"/>
          <p:nvPr/>
        </p:nvSpPr>
        <p:spPr>
          <a:xfrm>
            <a:off x="1987225" y="6418855"/>
            <a:ext cx="26053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Polytech Orleans</a:t>
            </a:r>
            <a:endParaRPr/>
          </a:p>
        </p:txBody>
      </p:sp>
      <p:sp>
        <p:nvSpPr>
          <p:cNvPr id="153" name="Google Shape;153;p5"/>
          <p:cNvSpPr txBox="1"/>
          <p:nvPr/>
        </p:nvSpPr>
        <p:spPr>
          <a:xfrm>
            <a:off x="5359400" y="6418855"/>
            <a:ext cx="26053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Ilan CROZAT</a:t>
            </a:r>
            <a:endParaRPr/>
          </a:p>
        </p:txBody>
      </p:sp>
      <p:sp>
        <p:nvSpPr>
          <p:cNvPr id="154" name="Google Shape;154;p5"/>
          <p:cNvSpPr txBox="1"/>
          <p:nvPr/>
        </p:nvSpPr>
        <p:spPr>
          <a:xfrm>
            <a:off x="8342085" y="6443385"/>
            <a:ext cx="26053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2024 - 2025</a:t>
            </a:r>
            <a:endParaRPr/>
          </a:p>
        </p:txBody>
      </p:sp>
      <p:sp>
        <p:nvSpPr>
          <p:cNvPr id="155" name="Google Shape;155;p5"/>
          <p:cNvSpPr/>
          <p:nvPr/>
        </p:nvSpPr>
        <p:spPr>
          <a:xfrm>
            <a:off x="10840354" y="5994764"/>
            <a:ext cx="1083131" cy="668615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5" descr="Une image contenant Police, Graphique, logo, symbole&#10;&#10;Le contenu généré par l’IA peut être incorrect."/>
          <p:cNvPicPr preferRelativeResize="0"/>
          <p:nvPr/>
        </p:nvPicPr>
        <p:blipFill rotWithShape="1">
          <a:blip r:embed="rId3">
            <a:alphaModFix/>
          </a:blip>
          <a:srcRect r="69063"/>
          <a:stretch/>
        </p:blipFill>
        <p:spPr>
          <a:xfrm>
            <a:off x="11140478" y="5896108"/>
            <a:ext cx="573782" cy="576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5" descr="A Grenoble, Grapheal détecte les PFAS dans l'eau grâce à un capteur  portable novateu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5687" y="3810276"/>
            <a:ext cx="2747449" cy="1830976"/>
          </a:xfrm>
          <a:prstGeom prst="rect">
            <a:avLst/>
          </a:prstGeom>
          <a:noFill/>
          <a:ln w="12700" cap="flat" cmpd="sng">
            <a:solidFill>
              <a:srgbClr val="0097F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8" name="Google Shape;158;p5"/>
          <p:cNvSpPr txBox="1"/>
          <p:nvPr/>
        </p:nvSpPr>
        <p:spPr>
          <a:xfrm>
            <a:off x="692460" y="3245636"/>
            <a:ext cx="3753901" cy="584775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global </a:t>
            </a:r>
            <a:r>
              <a:rPr lang="fr-F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</a:t>
            </a:r>
            <a:r>
              <a:rPr lang="fr-F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fr-F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</a:t>
            </a:r>
            <a:r>
              <a:rPr lang="fr-F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pollution </a:t>
            </a:r>
            <a:r>
              <a:rPr lang="fr-F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sensor</a:t>
            </a:r>
            <a:endParaRPr sz="16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5"/>
          <p:cNvSpPr txBox="1"/>
          <p:nvPr/>
        </p:nvSpPr>
        <p:spPr>
          <a:xfrm>
            <a:off x="11643924" y="194621"/>
            <a:ext cx="54807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chemeClr val="dk1"/>
                </a:solidFill>
              </a:rPr>
              <a:t>3</a:t>
            </a:r>
            <a:endParaRPr dirty="0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6E9A11C3-01B5-436B-9C4D-0ADADF703AE0}"/>
              </a:ext>
            </a:extLst>
          </p:cNvPr>
          <p:cNvSpPr/>
          <p:nvPr/>
        </p:nvSpPr>
        <p:spPr>
          <a:xfrm>
            <a:off x="435579" y="1635272"/>
            <a:ext cx="5450774" cy="998044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D5EEB51-78BC-4579-B19A-CD1C3BEEEF36}"/>
              </a:ext>
            </a:extLst>
          </p:cNvPr>
          <p:cNvSpPr txBox="1"/>
          <p:nvPr/>
        </p:nvSpPr>
        <p:spPr>
          <a:xfrm>
            <a:off x="2035119" y="1379617"/>
            <a:ext cx="2028292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</a:rPr>
              <a:t>Pollution </a:t>
            </a:r>
            <a:r>
              <a:rPr lang="fr-FR" sz="1800" b="1" dirty="0" err="1">
                <a:solidFill>
                  <a:schemeClr val="bg2"/>
                </a:solidFill>
              </a:rPr>
              <a:t>sensor</a:t>
            </a:r>
            <a:endParaRPr lang="fr-FR" sz="1800" b="1" dirty="0">
              <a:solidFill>
                <a:schemeClr val="bg2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12DAEA7-F251-4AE7-9AFE-465AF115AD1F}"/>
              </a:ext>
            </a:extLst>
          </p:cNvPr>
          <p:cNvSpPr txBox="1"/>
          <p:nvPr/>
        </p:nvSpPr>
        <p:spPr>
          <a:xfrm>
            <a:off x="556794" y="1784745"/>
            <a:ext cx="52478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b="1" dirty="0">
                <a:solidFill>
                  <a:schemeClr val="bg2"/>
                </a:solidFill>
              </a:rPr>
              <a:t>Growing demand from companies and the public sector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b="1" dirty="0">
                <a:solidFill>
                  <a:schemeClr val="bg2"/>
                </a:solidFill>
              </a:rPr>
              <a:t>We want : more precise and more reliable</a:t>
            </a:r>
          </a:p>
          <a:p>
            <a:pPr marL="285750" indent="-285750">
              <a:buFontTx/>
              <a:buChar char="-"/>
            </a:pPr>
            <a:endParaRPr lang="fr-FR" b="1" dirty="0">
              <a:solidFill>
                <a:schemeClr val="bg2"/>
              </a:solidFill>
            </a:endParaRPr>
          </a:p>
        </p:txBody>
      </p:sp>
      <p:pic>
        <p:nvPicPr>
          <p:cNvPr id="44" name="Google Shape;143;p4" descr="Graphène — Wikipédia">
            <a:extLst>
              <a:ext uri="{FF2B5EF4-FFF2-40B4-BE49-F238E27FC236}">
                <a16:creationId xmlns:a16="http://schemas.microsoft.com/office/drawing/2014/main" id="{902C149E-E651-4536-8393-5B5E1F0F689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65475" y="4184661"/>
            <a:ext cx="1380194" cy="954107"/>
          </a:xfrm>
          <a:prstGeom prst="rect">
            <a:avLst/>
          </a:prstGeom>
          <a:noFill/>
          <a:ln w="952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4918B4BD-B3EC-43D8-9C03-5BEE80AB6D4C}"/>
              </a:ext>
            </a:extLst>
          </p:cNvPr>
          <p:cNvSpPr txBox="1"/>
          <p:nvPr/>
        </p:nvSpPr>
        <p:spPr>
          <a:xfrm>
            <a:off x="4484286" y="5072797"/>
            <a:ext cx="1142571" cy="43088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>
                <a:lumMod val="90000"/>
                <a:lumOff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100" b="1" i="1" dirty="0"/>
              <a:t>Graphene structure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06AE14E-EA4C-455D-9078-1EA6A66DA4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6333" y="1338934"/>
            <a:ext cx="4705676" cy="436255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7" grpId="0" animBg="1"/>
      <p:bldP spid="18" grpId="0" animBg="1"/>
      <p:bldP spid="20" grpId="0"/>
      <p:bldP spid="4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" name="Google Shape;149;p5"/>
          <p:cNvCxnSpPr/>
          <p:nvPr/>
        </p:nvCxnSpPr>
        <p:spPr>
          <a:xfrm>
            <a:off x="426939" y="1010079"/>
            <a:ext cx="7251118" cy="0"/>
          </a:xfrm>
          <a:prstGeom prst="straightConnector1">
            <a:avLst/>
          </a:prstGeom>
          <a:noFill/>
          <a:ln w="57150" cap="flat" cmpd="sng">
            <a:solidFill>
              <a:srgbClr val="0097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0" name="Google Shape;150;p5"/>
          <p:cNvSpPr/>
          <p:nvPr/>
        </p:nvSpPr>
        <p:spPr>
          <a:xfrm>
            <a:off x="0" y="6349042"/>
            <a:ext cx="12192000" cy="508958"/>
          </a:xfrm>
          <a:prstGeom prst="rect">
            <a:avLst/>
          </a:prstGeom>
          <a:solidFill>
            <a:srgbClr val="0097F0"/>
          </a:solidFill>
          <a:ln w="19050" cap="flat" cmpd="sng">
            <a:solidFill>
              <a:srgbClr val="0097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5"/>
          <p:cNvSpPr txBox="1"/>
          <p:nvPr/>
        </p:nvSpPr>
        <p:spPr>
          <a:xfrm>
            <a:off x="673682" y="363748"/>
            <a:ext cx="957521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dirty="0">
                <a:solidFill>
                  <a:srgbClr val="0097F0"/>
                </a:solidFill>
                <a:latin typeface="Arial"/>
                <a:ea typeface="Arial"/>
                <a:cs typeface="Arial"/>
                <a:sym typeface="Arial"/>
              </a:rPr>
              <a:t>Our </a:t>
            </a:r>
            <a:r>
              <a:rPr lang="fr-FR" sz="3600" b="1" dirty="0" err="1">
                <a:solidFill>
                  <a:srgbClr val="0097F0"/>
                </a:solidFill>
                <a:latin typeface="Arial"/>
                <a:ea typeface="Arial"/>
                <a:cs typeface="Arial"/>
                <a:sym typeface="Arial"/>
              </a:rPr>
              <a:t>project</a:t>
            </a:r>
            <a:endParaRPr sz="3600" b="1" dirty="0">
              <a:solidFill>
                <a:srgbClr val="0097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5"/>
          <p:cNvSpPr txBox="1"/>
          <p:nvPr/>
        </p:nvSpPr>
        <p:spPr>
          <a:xfrm>
            <a:off x="1987225" y="6418855"/>
            <a:ext cx="26053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Polytech Orleans</a:t>
            </a:r>
            <a:endParaRPr/>
          </a:p>
        </p:txBody>
      </p:sp>
      <p:sp>
        <p:nvSpPr>
          <p:cNvPr id="153" name="Google Shape;153;p5"/>
          <p:cNvSpPr txBox="1"/>
          <p:nvPr/>
        </p:nvSpPr>
        <p:spPr>
          <a:xfrm>
            <a:off x="5359400" y="6418855"/>
            <a:ext cx="26053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Ilan CROZAT</a:t>
            </a:r>
            <a:endParaRPr/>
          </a:p>
        </p:txBody>
      </p:sp>
      <p:sp>
        <p:nvSpPr>
          <p:cNvPr id="154" name="Google Shape;154;p5"/>
          <p:cNvSpPr txBox="1"/>
          <p:nvPr/>
        </p:nvSpPr>
        <p:spPr>
          <a:xfrm>
            <a:off x="8342085" y="6443385"/>
            <a:ext cx="26053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2024 - 2025</a:t>
            </a:r>
            <a:endParaRPr/>
          </a:p>
        </p:txBody>
      </p:sp>
      <p:sp>
        <p:nvSpPr>
          <p:cNvPr id="155" name="Google Shape;155;p5"/>
          <p:cNvSpPr/>
          <p:nvPr/>
        </p:nvSpPr>
        <p:spPr>
          <a:xfrm>
            <a:off x="10840354" y="5994764"/>
            <a:ext cx="1083131" cy="668615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5" descr="Une image contenant Police, Graphique, logo, symbole&#10;&#10;Le contenu généré par l’IA peut être incorrect."/>
          <p:cNvPicPr preferRelativeResize="0"/>
          <p:nvPr/>
        </p:nvPicPr>
        <p:blipFill rotWithShape="1">
          <a:blip r:embed="rId3">
            <a:alphaModFix/>
          </a:blip>
          <a:srcRect r="69063"/>
          <a:stretch/>
        </p:blipFill>
        <p:spPr>
          <a:xfrm>
            <a:off x="11140478" y="5896108"/>
            <a:ext cx="573782" cy="576388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5"/>
          <p:cNvSpPr txBox="1"/>
          <p:nvPr/>
        </p:nvSpPr>
        <p:spPr>
          <a:xfrm>
            <a:off x="11643924" y="194621"/>
            <a:ext cx="54807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chemeClr val="dk1"/>
                </a:solidFill>
              </a:rPr>
              <a:t>4</a:t>
            </a:r>
            <a:endParaRPr dirty="0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5D94E398-DAD1-4686-A869-349A3C844319}"/>
              </a:ext>
            </a:extLst>
          </p:cNvPr>
          <p:cNvSpPr/>
          <p:nvPr/>
        </p:nvSpPr>
        <p:spPr>
          <a:xfrm>
            <a:off x="2841574" y="2616224"/>
            <a:ext cx="6231173" cy="1998305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D92A69D-941A-4175-B733-688554F8DF8B}"/>
              </a:ext>
            </a:extLst>
          </p:cNvPr>
          <p:cNvSpPr txBox="1"/>
          <p:nvPr/>
        </p:nvSpPr>
        <p:spPr>
          <a:xfrm>
            <a:off x="4825010" y="2335383"/>
            <a:ext cx="2028292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bg2"/>
                </a:solidFill>
              </a:rPr>
              <a:t>Our </a:t>
            </a:r>
            <a:r>
              <a:rPr lang="fr-FR" sz="1800" b="1" dirty="0" err="1">
                <a:solidFill>
                  <a:schemeClr val="bg2"/>
                </a:solidFill>
              </a:rPr>
              <a:t>project</a:t>
            </a:r>
            <a:endParaRPr lang="fr-FR" sz="1800" b="1" dirty="0">
              <a:solidFill>
                <a:schemeClr val="bg2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923059D-A801-43AB-BA63-B3374672DEB7}"/>
              </a:ext>
            </a:extLst>
          </p:cNvPr>
          <p:cNvSpPr txBox="1"/>
          <p:nvPr/>
        </p:nvSpPr>
        <p:spPr>
          <a:xfrm>
            <a:off x="2942818" y="2832421"/>
            <a:ext cx="6367435" cy="1524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sz="1600" b="1" dirty="0" err="1">
                <a:solidFill>
                  <a:schemeClr val="bg2"/>
                </a:solidFill>
              </a:rPr>
              <a:t>Take</a:t>
            </a:r>
            <a:r>
              <a:rPr lang="fr-FR" sz="1600" b="1" dirty="0">
                <a:solidFill>
                  <a:schemeClr val="bg2"/>
                </a:solidFill>
              </a:rPr>
              <a:t> part of the global </a:t>
            </a:r>
            <a:r>
              <a:rPr lang="fr-FR" sz="1600" b="1" dirty="0" err="1">
                <a:solidFill>
                  <a:schemeClr val="bg2"/>
                </a:solidFill>
              </a:rPr>
              <a:t>project</a:t>
            </a:r>
            <a:endParaRPr lang="fr-FR" sz="1600" b="1" dirty="0">
              <a:solidFill>
                <a:schemeClr val="bg2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sz="1600" b="1" dirty="0" err="1">
                <a:solidFill>
                  <a:schemeClr val="bg2"/>
                </a:solidFill>
              </a:rPr>
              <a:t>Studying</a:t>
            </a:r>
            <a:r>
              <a:rPr lang="fr-FR" sz="1600" b="1" dirty="0">
                <a:solidFill>
                  <a:schemeClr val="bg2"/>
                </a:solidFill>
              </a:rPr>
              <a:t> </a:t>
            </a:r>
            <a:r>
              <a:rPr lang="fr-FR" sz="1600" b="1" dirty="0" err="1">
                <a:solidFill>
                  <a:schemeClr val="bg2"/>
                </a:solidFill>
              </a:rPr>
              <a:t>our</a:t>
            </a:r>
            <a:r>
              <a:rPr lang="fr-FR" sz="1600" b="1" dirty="0">
                <a:solidFill>
                  <a:schemeClr val="bg2"/>
                </a:solidFill>
              </a:rPr>
              <a:t> graphene </a:t>
            </a:r>
            <a:r>
              <a:rPr lang="fr-FR" sz="1600" b="1" dirty="0" err="1">
                <a:solidFill>
                  <a:schemeClr val="bg2"/>
                </a:solidFill>
              </a:rPr>
              <a:t>properties</a:t>
            </a:r>
            <a:endParaRPr lang="fr-FR" sz="1600" b="1" dirty="0">
              <a:solidFill>
                <a:schemeClr val="bg2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b="1" dirty="0">
                <a:solidFill>
                  <a:schemeClr val="bg2"/>
                </a:solidFill>
              </a:rPr>
              <a:t>Research to made products with different conditions and materials from those of current market sensors</a:t>
            </a:r>
            <a:endParaRPr lang="fr-FR" sz="16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442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" name="Google Shape;149;p5"/>
          <p:cNvCxnSpPr/>
          <p:nvPr/>
        </p:nvCxnSpPr>
        <p:spPr>
          <a:xfrm>
            <a:off x="426939" y="1010079"/>
            <a:ext cx="7251118" cy="0"/>
          </a:xfrm>
          <a:prstGeom prst="straightConnector1">
            <a:avLst/>
          </a:prstGeom>
          <a:noFill/>
          <a:ln w="57150" cap="flat" cmpd="sng">
            <a:solidFill>
              <a:srgbClr val="0097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0" name="Google Shape;150;p5"/>
          <p:cNvSpPr/>
          <p:nvPr/>
        </p:nvSpPr>
        <p:spPr>
          <a:xfrm>
            <a:off x="0" y="6349042"/>
            <a:ext cx="12192000" cy="508958"/>
          </a:xfrm>
          <a:prstGeom prst="rect">
            <a:avLst/>
          </a:prstGeom>
          <a:solidFill>
            <a:srgbClr val="0097F0"/>
          </a:solidFill>
          <a:ln w="19050" cap="flat" cmpd="sng">
            <a:solidFill>
              <a:srgbClr val="0097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5"/>
          <p:cNvSpPr txBox="1"/>
          <p:nvPr/>
        </p:nvSpPr>
        <p:spPr>
          <a:xfrm>
            <a:off x="673682" y="363748"/>
            <a:ext cx="957521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dirty="0">
                <a:solidFill>
                  <a:srgbClr val="0097F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 sz="3600" b="1" dirty="0">
              <a:solidFill>
                <a:srgbClr val="0097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5"/>
          <p:cNvSpPr txBox="1"/>
          <p:nvPr/>
        </p:nvSpPr>
        <p:spPr>
          <a:xfrm>
            <a:off x="1987225" y="6418855"/>
            <a:ext cx="26053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Polytech Orleans</a:t>
            </a:r>
            <a:endParaRPr/>
          </a:p>
        </p:txBody>
      </p:sp>
      <p:sp>
        <p:nvSpPr>
          <p:cNvPr id="153" name="Google Shape;153;p5"/>
          <p:cNvSpPr txBox="1"/>
          <p:nvPr/>
        </p:nvSpPr>
        <p:spPr>
          <a:xfrm>
            <a:off x="5359400" y="6418855"/>
            <a:ext cx="26053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Ilan CROZAT</a:t>
            </a:r>
            <a:endParaRPr/>
          </a:p>
        </p:txBody>
      </p:sp>
      <p:sp>
        <p:nvSpPr>
          <p:cNvPr id="154" name="Google Shape;154;p5"/>
          <p:cNvSpPr txBox="1"/>
          <p:nvPr/>
        </p:nvSpPr>
        <p:spPr>
          <a:xfrm>
            <a:off x="8342085" y="6443385"/>
            <a:ext cx="26053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2024 - 2025</a:t>
            </a:r>
            <a:endParaRPr/>
          </a:p>
        </p:txBody>
      </p:sp>
      <p:sp>
        <p:nvSpPr>
          <p:cNvPr id="155" name="Google Shape;155;p5"/>
          <p:cNvSpPr/>
          <p:nvPr/>
        </p:nvSpPr>
        <p:spPr>
          <a:xfrm>
            <a:off x="10840354" y="5994764"/>
            <a:ext cx="1083131" cy="668615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5" descr="Une image contenant Police, Graphique, logo, symbole&#10;&#10;Le contenu généré par l’IA peut être incorrect."/>
          <p:cNvPicPr preferRelativeResize="0"/>
          <p:nvPr/>
        </p:nvPicPr>
        <p:blipFill rotWithShape="1">
          <a:blip r:embed="rId3">
            <a:alphaModFix/>
          </a:blip>
          <a:srcRect r="69063"/>
          <a:stretch/>
        </p:blipFill>
        <p:spPr>
          <a:xfrm>
            <a:off x="11140478" y="5896108"/>
            <a:ext cx="573782" cy="576388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5"/>
          <p:cNvSpPr txBox="1"/>
          <p:nvPr/>
        </p:nvSpPr>
        <p:spPr>
          <a:xfrm>
            <a:off x="11643924" y="194621"/>
            <a:ext cx="54807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dirty="0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7444E52B-D347-4309-BC9F-CA4C41AAEB66}"/>
              </a:ext>
            </a:extLst>
          </p:cNvPr>
          <p:cNvSpPr/>
          <p:nvPr/>
        </p:nvSpPr>
        <p:spPr>
          <a:xfrm>
            <a:off x="1243812" y="1647519"/>
            <a:ext cx="9416192" cy="4342203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7BA1B728-DD71-43C2-85B3-88493AEA088D}"/>
              </a:ext>
            </a:extLst>
          </p:cNvPr>
          <p:cNvGrpSpPr/>
          <p:nvPr/>
        </p:nvGrpSpPr>
        <p:grpSpPr>
          <a:xfrm>
            <a:off x="5127522" y="1313634"/>
            <a:ext cx="1936955" cy="527428"/>
            <a:chOff x="4862052" y="1927126"/>
            <a:chExt cx="1936955" cy="527428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86F7ADB9-628E-4406-9C48-97EAA59DEF9D}"/>
                </a:ext>
              </a:extLst>
            </p:cNvPr>
            <p:cNvSpPr/>
            <p:nvPr/>
          </p:nvSpPr>
          <p:spPr>
            <a:xfrm>
              <a:off x="4984956" y="1927126"/>
              <a:ext cx="1691148" cy="527428"/>
            </a:xfrm>
            <a:prstGeom prst="roundRect">
              <a:avLst/>
            </a:prstGeom>
            <a:solidFill>
              <a:schemeClr val="tx2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D6C244C9-C643-4BE6-A34D-C69C48546B33}"/>
                </a:ext>
              </a:extLst>
            </p:cNvPr>
            <p:cNvSpPr txBox="1"/>
            <p:nvPr/>
          </p:nvSpPr>
          <p:spPr>
            <a:xfrm>
              <a:off x="4862052" y="2006174"/>
              <a:ext cx="19369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800" b="1" dirty="0">
                  <a:solidFill>
                    <a:schemeClr val="accent1">
                      <a:lumMod val="75000"/>
                    </a:schemeClr>
                  </a:solidFill>
                </a:rPr>
                <a:t>Summary</a:t>
              </a:r>
              <a:endParaRPr lang="fr-FR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6F64EE7B-591A-4F94-B13C-CA63E21AA86C}"/>
              </a:ext>
            </a:extLst>
          </p:cNvPr>
          <p:cNvSpPr txBox="1"/>
          <p:nvPr/>
        </p:nvSpPr>
        <p:spPr>
          <a:xfrm>
            <a:off x="4072277" y="1910875"/>
            <a:ext cx="6367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i="1" dirty="0">
                <a:solidFill>
                  <a:schemeClr val="bg2"/>
                </a:solidFill>
              </a:rPr>
              <a:t>I . 1 </a:t>
            </a:r>
            <a:r>
              <a:rPr lang="fr-FR" sz="1600" b="1" dirty="0">
                <a:solidFill>
                  <a:schemeClr val="bg2"/>
                </a:solidFill>
              </a:rPr>
              <a:t>: Octopus diagram </a:t>
            </a:r>
          </a:p>
          <a:p>
            <a:r>
              <a:rPr lang="fr-FR" sz="1600" b="1" i="1" dirty="0">
                <a:solidFill>
                  <a:schemeClr val="bg2"/>
                </a:solidFill>
              </a:rPr>
              <a:t>I . 2 </a:t>
            </a:r>
            <a:r>
              <a:rPr lang="fr-FR" sz="1600" b="1" dirty="0">
                <a:solidFill>
                  <a:schemeClr val="bg2"/>
                </a:solidFill>
              </a:rPr>
              <a:t>: Use-case diagram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7D8B8AA-1663-4DBD-902B-367EDEEC78B5}"/>
              </a:ext>
            </a:extLst>
          </p:cNvPr>
          <p:cNvSpPr txBox="1"/>
          <p:nvPr/>
        </p:nvSpPr>
        <p:spPr>
          <a:xfrm>
            <a:off x="4065002" y="2529224"/>
            <a:ext cx="63674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i="1" dirty="0">
                <a:solidFill>
                  <a:schemeClr val="bg2"/>
                </a:solidFill>
              </a:rPr>
              <a:t>II . 1 </a:t>
            </a:r>
            <a:r>
              <a:rPr lang="fr-FR" sz="1600" b="1" dirty="0">
                <a:solidFill>
                  <a:schemeClr val="bg2"/>
                </a:solidFill>
              </a:rPr>
              <a:t>: Peek substrat </a:t>
            </a:r>
          </a:p>
          <a:p>
            <a:r>
              <a:rPr lang="fr-FR" sz="1600" b="1" i="1" dirty="0">
                <a:solidFill>
                  <a:schemeClr val="bg2"/>
                </a:solidFill>
              </a:rPr>
              <a:t>II . 2 </a:t>
            </a:r>
            <a:r>
              <a:rPr lang="fr-FR" sz="1600" b="1" dirty="0">
                <a:solidFill>
                  <a:schemeClr val="bg2"/>
                </a:solidFill>
              </a:rPr>
              <a:t>: </a:t>
            </a:r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Graphene </a:t>
            </a:r>
            <a:r>
              <a:rPr lang="fr-FR" sz="1600" b="1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and electrodes deposit</a:t>
            </a:r>
            <a:endParaRPr lang="fr-FR" sz="16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fr-FR" sz="1600" b="1" i="1" dirty="0">
                <a:solidFill>
                  <a:schemeClr val="bg2"/>
                </a:solidFill>
              </a:rPr>
              <a:t>II . 3 </a:t>
            </a:r>
            <a:r>
              <a:rPr lang="fr-FR" sz="1600" b="1" dirty="0">
                <a:solidFill>
                  <a:schemeClr val="bg2"/>
                </a:solidFill>
              </a:rPr>
              <a:t>: </a:t>
            </a:r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Goals and difficulties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B932AFA-C2B5-483E-AF91-1A14C3F560D7}"/>
              </a:ext>
            </a:extLst>
          </p:cNvPr>
          <p:cNvSpPr txBox="1"/>
          <p:nvPr/>
        </p:nvSpPr>
        <p:spPr>
          <a:xfrm>
            <a:off x="4057727" y="3383927"/>
            <a:ext cx="63674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i="1" dirty="0">
                <a:solidFill>
                  <a:schemeClr val="bg2"/>
                </a:solidFill>
              </a:rPr>
              <a:t>III . 1 </a:t>
            </a:r>
            <a:r>
              <a:rPr lang="fr-FR" sz="1600" b="1" dirty="0">
                <a:solidFill>
                  <a:schemeClr val="bg2"/>
                </a:solidFill>
              </a:rPr>
              <a:t>: </a:t>
            </a:r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Graphite thickness </a:t>
            </a:r>
          </a:p>
          <a:p>
            <a:r>
              <a:rPr lang="fr-FR" sz="1600" b="1" i="1" dirty="0">
                <a:solidFill>
                  <a:schemeClr val="bg2"/>
                </a:solidFill>
              </a:rPr>
              <a:t>III . 2 </a:t>
            </a:r>
            <a:r>
              <a:rPr lang="fr-FR" sz="1600" b="1" dirty="0">
                <a:solidFill>
                  <a:schemeClr val="bg2"/>
                </a:solidFill>
              </a:rPr>
              <a:t>: </a:t>
            </a:r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Mask, design and charaterization</a:t>
            </a:r>
          </a:p>
          <a:p>
            <a:r>
              <a:rPr lang="fr-FR" sz="1600" b="1" i="1" dirty="0">
                <a:solidFill>
                  <a:schemeClr val="accent1">
                    <a:lumMod val="50000"/>
                  </a:schemeClr>
                </a:solidFill>
              </a:rPr>
              <a:t>III . 3 </a:t>
            </a:r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fr-FR" sz="1600" b="1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Process flow</a:t>
            </a:r>
            <a:endParaRPr lang="fr-FR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61302AA-0D0B-45CB-A055-905B7E348B47}"/>
              </a:ext>
            </a:extLst>
          </p:cNvPr>
          <p:cNvSpPr txBox="1"/>
          <p:nvPr/>
        </p:nvSpPr>
        <p:spPr>
          <a:xfrm>
            <a:off x="4050452" y="4247581"/>
            <a:ext cx="6367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i="1" dirty="0">
                <a:solidFill>
                  <a:schemeClr val="accent1">
                    <a:lumMod val="50000"/>
                  </a:schemeClr>
                </a:solidFill>
              </a:rPr>
              <a:t>IV . 1 </a:t>
            </a:r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: Process-flow application</a:t>
            </a:r>
          </a:p>
          <a:p>
            <a:r>
              <a:rPr lang="fr-FR" sz="1600" b="1" i="1" dirty="0">
                <a:solidFill>
                  <a:schemeClr val="accent1">
                    <a:lumMod val="50000"/>
                  </a:schemeClr>
                </a:solidFill>
              </a:rPr>
              <a:t>IV . 2 </a:t>
            </a:r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fr-FR" sz="1600" b="1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Carbon observation with the VHX </a:t>
            </a:r>
            <a:endParaRPr lang="fr-FR" sz="16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fr-FR" sz="1600" b="1" i="1" dirty="0">
                <a:solidFill>
                  <a:schemeClr val="accent1">
                    <a:lumMod val="50000"/>
                  </a:schemeClr>
                </a:solidFill>
              </a:rPr>
              <a:t>IV . 3 </a:t>
            </a:r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fr-FR" sz="1600" b="1" dirty="0" err="1">
                <a:solidFill>
                  <a:schemeClr val="accent1">
                    <a:lumMod val="50000"/>
                  </a:schemeClr>
                </a:solidFill>
              </a:rPr>
              <a:t>Resist</a:t>
            </a:r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 gap</a:t>
            </a:r>
          </a:p>
          <a:p>
            <a:r>
              <a:rPr lang="fr-FR" sz="1600" b="1" i="1" dirty="0">
                <a:solidFill>
                  <a:schemeClr val="accent1">
                    <a:lumMod val="50000"/>
                  </a:schemeClr>
                </a:solidFill>
              </a:rPr>
              <a:t>IV . 4 </a:t>
            </a:r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: Observation of the deposed </a:t>
            </a:r>
            <a:r>
              <a:rPr lang="fr-FR" sz="1600" b="1" dirty="0" err="1">
                <a:solidFill>
                  <a:schemeClr val="accent1">
                    <a:lumMod val="50000"/>
                  </a:schemeClr>
                </a:solidFill>
              </a:rPr>
              <a:t>metal</a:t>
            </a:r>
            <a:endParaRPr lang="fr-FR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925376B-2C97-49C6-A806-34CD81EC8FB3}"/>
              </a:ext>
            </a:extLst>
          </p:cNvPr>
          <p:cNvSpPr txBox="1"/>
          <p:nvPr/>
        </p:nvSpPr>
        <p:spPr>
          <a:xfrm>
            <a:off x="4057726" y="5337215"/>
            <a:ext cx="6367435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i="1" dirty="0">
                <a:solidFill>
                  <a:schemeClr val="bg2"/>
                </a:solidFill>
              </a:rPr>
              <a:t>V . 1 </a:t>
            </a:r>
            <a:r>
              <a:rPr lang="fr-FR" sz="1600" b="1" dirty="0">
                <a:solidFill>
                  <a:schemeClr val="bg2"/>
                </a:solidFill>
              </a:rPr>
              <a:t>: </a:t>
            </a:r>
            <a:r>
              <a:rPr lang="fr-FR" sz="16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Final charaterization</a:t>
            </a:r>
            <a:r>
              <a:rPr lang="fr-FR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88D2B2D-1EA1-464E-80E4-C3169BB76F76}"/>
              </a:ext>
            </a:extLst>
          </p:cNvPr>
          <p:cNvSpPr txBox="1"/>
          <p:nvPr/>
        </p:nvSpPr>
        <p:spPr>
          <a:xfrm>
            <a:off x="1626320" y="2050062"/>
            <a:ext cx="6367435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i="1" dirty="0">
                <a:solidFill>
                  <a:schemeClr val="bg2"/>
                </a:solidFill>
              </a:rPr>
              <a:t>I . </a:t>
            </a:r>
            <a:r>
              <a:rPr lang="fr-FR" sz="1600" b="1" i="1" dirty="0" err="1">
                <a:solidFill>
                  <a:schemeClr val="bg2"/>
                </a:solidFill>
              </a:rPr>
              <a:t>Fonctional</a:t>
            </a:r>
            <a:r>
              <a:rPr lang="fr-FR" sz="1600" b="1" i="1" dirty="0">
                <a:solidFill>
                  <a:schemeClr val="bg2"/>
                </a:solidFill>
              </a:rPr>
              <a:t> </a:t>
            </a:r>
            <a:r>
              <a:rPr lang="fr-FR" sz="1600" b="1" i="1" dirty="0" err="1">
                <a:solidFill>
                  <a:schemeClr val="bg2"/>
                </a:solidFill>
              </a:rPr>
              <a:t>bloks</a:t>
            </a:r>
            <a:endParaRPr lang="fr-FR" sz="1600" b="1" dirty="0">
              <a:solidFill>
                <a:schemeClr val="bg2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ED3A884-5AB4-4038-AD49-3E6CACEAFCAD}"/>
              </a:ext>
            </a:extLst>
          </p:cNvPr>
          <p:cNvSpPr txBox="1"/>
          <p:nvPr/>
        </p:nvSpPr>
        <p:spPr>
          <a:xfrm>
            <a:off x="1626320" y="2838107"/>
            <a:ext cx="2211116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i="1" dirty="0">
                <a:solidFill>
                  <a:schemeClr val="bg2"/>
                </a:solidFill>
              </a:rPr>
              <a:t>II . Project </a:t>
            </a:r>
            <a:r>
              <a:rPr lang="fr-FR" sz="1600" b="1" i="1" dirty="0" err="1">
                <a:solidFill>
                  <a:schemeClr val="bg2"/>
                </a:solidFill>
              </a:rPr>
              <a:t>purpose</a:t>
            </a:r>
            <a:endParaRPr lang="fr-FR" sz="1600" b="1" dirty="0">
              <a:solidFill>
                <a:schemeClr val="bg2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E031BA4-D4AA-4D17-8246-56ED5E518391}"/>
              </a:ext>
            </a:extLst>
          </p:cNvPr>
          <p:cNvSpPr txBox="1"/>
          <p:nvPr/>
        </p:nvSpPr>
        <p:spPr>
          <a:xfrm>
            <a:off x="1640867" y="3640011"/>
            <a:ext cx="1726511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i="1" dirty="0">
                <a:solidFill>
                  <a:schemeClr val="bg2"/>
                </a:solidFill>
              </a:rPr>
              <a:t>III . Conception</a:t>
            </a:r>
            <a:endParaRPr lang="fr-FR" sz="1600" b="1" dirty="0">
              <a:solidFill>
                <a:schemeClr val="bg2"/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E510481-90EB-4875-A825-064C8CCE9C02}"/>
              </a:ext>
            </a:extLst>
          </p:cNvPr>
          <p:cNvSpPr txBox="1"/>
          <p:nvPr/>
        </p:nvSpPr>
        <p:spPr>
          <a:xfrm>
            <a:off x="1640867" y="4595035"/>
            <a:ext cx="2416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>
                <a:solidFill>
                  <a:schemeClr val="bg2"/>
                </a:solidFill>
              </a:rPr>
              <a:t>IV . Fabrication and observation</a:t>
            </a:r>
            <a:endParaRPr lang="fr-FR" sz="1600" b="1" dirty="0">
              <a:solidFill>
                <a:schemeClr val="bg2"/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A40EADA2-09B2-48E1-8B24-D5E8DF2D9E8C}"/>
              </a:ext>
            </a:extLst>
          </p:cNvPr>
          <p:cNvSpPr txBox="1"/>
          <p:nvPr/>
        </p:nvSpPr>
        <p:spPr>
          <a:xfrm>
            <a:off x="1640868" y="5392484"/>
            <a:ext cx="2031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>
                <a:solidFill>
                  <a:schemeClr val="bg2"/>
                </a:solidFill>
              </a:rPr>
              <a:t>V . Charaterization</a:t>
            </a:r>
            <a:endParaRPr lang="fr-FR" sz="1600" b="1" dirty="0">
              <a:solidFill>
                <a:schemeClr val="bg2"/>
              </a:solidFill>
            </a:endParaRPr>
          </a:p>
        </p:txBody>
      </p:sp>
      <p:sp>
        <p:nvSpPr>
          <p:cNvPr id="4" name="Accolade ouvrante 3">
            <a:extLst>
              <a:ext uri="{FF2B5EF4-FFF2-40B4-BE49-F238E27FC236}">
                <a16:creationId xmlns:a16="http://schemas.microsoft.com/office/drawing/2014/main" id="{5BD388FE-A571-4451-8B9D-498F0CDCF00A}"/>
              </a:ext>
            </a:extLst>
          </p:cNvPr>
          <p:cNvSpPr/>
          <p:nvPr/>
        </p:nvSpPr>
        <p:spPr>
          <a:xfrm>
            <a:off x="3761381" y="2112961"/>
            <a:ext cx="281796" cy="353112"/>
          </a:xfrm>
          <a:prstGeom prst="leftBrace">
            <a:avLst>
              <a:gd name="adj1" fmla="val 30520"/>
              <a:gd name="adj2" fmla="val 51288"/>
            </a:avLst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Accolade ouvrante 28">
            <a:extLst>
              <a:ext uri="{FF2B5EF4-FFF2-40B4-BE49-F238E27FC236}">
                <a16:creationId xmlns:a16="http://schemas.microsoft.com/office/drawing/2014/main" id="{F9924991-6E38-44EF-8563-6FFDF869F605}"/>
              </a:ext>
            </a:extLst>
          </p:cNvPr>
          <p:cNvSpPr/>
          <p:nvPr/>
        </p:nvSpPr>
        <p:spPr>
          <a:xfrm>
            <a:off x="3761381" y="2722157"/>
            <a:ext cx="281796" cy="659170"/>
          </a:xfrm>
          <a:prstGeom prst="leftBrace">
            <a:avLst>
              <a:gd name="adj1" fmla="val 30520"/>
              <a:gd name="adj2" fmla="val 51288"/>
            </a:avLst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Accolade ouvrante 29">
            <a:extLst>
              <a:ext uri="{FF2B5EF4-FFF2-40B4-BE49-F238E27FC236}">
                <a16:creationId xmlns:a16="http://schemas.microsoft.com/office/drawing/2014/main" id="{A8EEFB60-49AC-4271-B31A-E33B227323E7}"/>
              </a:ext>
            </a:extLst>
          </p:cNvPr>
          <p:cNvSpPr/>
          <p:nvPr/>
        </p:nvSpPr>
        <p:spPr>
          <a:xfrm>
            <a:off x="3761381" y="3565517"/>
            <a:ext cx="281796" cy="659170"/>
          </a:xfrm>
          <a:prstGeom prst="leftBrace">
            <a:avLst>
              <a:gd name="adj1" fmla="val 30520"/>
              <a:gd name="adj2" fmla="val 51288"/>
            </a:avLst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Accolade ouvrante 30">
            <a:extLst>
              <a:ext uri="{FF2B5EF4-FFF2-40B4-BE49-F238E27FC236}">
                <a16:creationId xmlns:a16="http://schemas.microsoft.com/office/drawing/2014/main" id="{4C942FF5-C2C6-4647-8526-C90CAEEB9697}"/>
              </a:ext>
            </a:extLst>
          </p:cNvPr>
          <p:cNvSpPr/>
          <p:nvPr/>
        </p:nvSpPr>
        <p:spPr>
          <a:xfrm>
            <a:off x="3761381" y="4403475"/>
            <a:ext cx="281796" cy="919195"/>
          </a:xfrm>
          <a:prstGeom prst="leftBrace">
            <a:avLst>
              <a:gd name="adj1" fmla="val 30520"/>
              <a:gd name="adj2" fmla="val 51288"/>
            </a:avLst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Accolade ouvrante 31">
            <a:extLst>
              <a:ext uri="{FF2B5EF4-FFF2-40B4-BE49-F238E27FC236}">
                <a16:creationId xmlns:a16="http://schemas.microsoft.com/office/drawing/2014/main" id="{2D56564E-474A-4DD1-BCA3-D3ED480CCF7B}"/>
              </a:ext>
            </a:extLst>
          </p:cNvPr>
          <p:cNvSpPr/>
          <p:nvPr/>
        </p:nvSpPr>
        <p:spPr>
          <a:xfrm>
            <a:off x="3775930" y="5426383"/>
            <a:ext cx="281796" cy="246924"/>
          </a:xfrm>
          <a:prstGeom prst="leftBrace">
            <a:avLst>
              <a:gd name="adj1" fmla="val 30520"/>
              <a:gd name="adj2" fmla="val 51288"/>
            </a:avLst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83404426-7130-4E0D-BF68-D793E4EA0EC5}"/>
              </a:ext>
            </a:extLst>
          </p:cNvPr>
          <p:cNvSpPr txBox="1"/>
          <p:nvPr/>
        </p:nvSpPr>
        <p:spPr>
          <a:xfrm>
            <a:off x="8756540" y="2973039"/>
            <a:ext cx="2031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>
                <a:solidFill>
                  <a:schemeClr val="bg2"/>
                </a:solidFill>
              </a:rPr>
              <a:t> Conclusion</a:t>
            </a:r>
            <a:endParaRPr lang="fr-FR" sz="1600" b="1" dirty="0">
              <a:solidFill>
                <a:schemeClr val="bg2"/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988B21F8-01C5-4E0E-A62C-62C2C2B6875C}"/>
              </a:ext>
            </a:extLst>
          </p:cNvPr>
          <p:cNvSpPr txBox="1"/>
          <p:nvPr/>
        </p:nvSpPr>
        <p:spPr>
          <a:xfrm>
            <a:off x="8756540" y="4101680"/>
            <a:ext cx="2031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>
                <a:solidFill>
                  <a:schemeClr val="bg2"/>
                </a:solidFill>
              </a:rPr>
              <a:t> Bibliography</a:t>
            </a:r>
            <a:endParaRPr lang="fr-FR" sz="16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232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3" grpId="0"/>
      <p:bldP spid="24" grpId="0"/>
      <p:bldP spid="25" grpId="0"/>
      <p:bldP spid="26" grpId="0"/>
      <p:bldP spid="27" grpId="0"/>
      <p:bldP spid="4" grpId="0" animBg="1"/>
      <p:bldP spid="29" grpId="0" animBg="1"/>
      <p:bldP spid="30" grpId="0" animBg="1"/>
      <p:bldP spid="31" grpId="0" animBg="1"/>
      <p:bldP spid="32" grpId="0" animBg="1"/>
      <p:bldP spid="33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" name="Google Shape;149;p5"/>
          <p:cNvCxnSpPr/>
          <p:nvPr/>
        </p:nvCxnSpPr>
        <p:spPr>
          <a:xfrm>
            <a:off x="426939" y="1010079"/>
            <a:ext cx="7251118" cy="0"/>
          </a:xfrm>
          <a:prstGeom prst="straightConnector1">
            <a:avLst/>
          </a:prstGeom>
          <a:noFill/>
          <a:ln w="57150" cap="flat" cmpd="sng">
            <a:solidFill>
              <a:srgbClr val="0097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0" name="Google Shape;150;p5"/>
          <p:cNvSpPr/>
          <p:nvPr/>
        </p:nvSpPr>
        <p:spPr>
          <a:xfrm>
            <a:off x="0" y="6349042"/>
            <a:ext cx="12192000" cy="508958"/>
          </a:xfrm>
          <a:prstGeom prst="rect">
            <a:avLst/>
          </a:prstGeom>
          <a:solidFill>
            <a:srgbClr val="0097F0"/>
          </a:solidFill>
          <a:ln w="19050" cap="flat" cmpd="sng">
            <a:solidFill>
              <a:srgbClr val="0097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5"/>
          <p:cNvSpPr txBox="1"/>
          <p:nvPr/>
        </p:nvSpPr>
        <p:spPr>
          <a:xfrm>
            <a:off x="673682" y="363748"/>
            <a:ext cx="957521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dirty="0">
                <a:solidFill>
                  <a:srgbClr val="0097F0"/>
                </a:solidFill>
                <a:latin typeface="Arial"/>
                <a:ea typeface="Arial"/>
                <a:cs typeface="Arial"/>
                <a:sym typeface="Arial"/>
              </a:rPr>
              <a:t>I . 1 : Octopus diagram</a:t>
            </a:r>
            <a:endParaRPr sz="3600" b="1" dirty="0">
              <a:solidFill>
                <a:srgbClr val="0097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5"/>
          <p:cNvSpPr txBox="1"/>
          <p:nvPr/>
        </p:nvSpPr>
        <p:spPr>
          <a:xfrm>
            <a:off x="1987225" y="6418855"/>
            <a:ext cx="26053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Polytech Orleans</a:t>
            </a:r>
            <a:endParaRPr/>
          </a:p>
        </p:txBody>
      </p:sp>
      <p:sp>
        <p:nvSpPr>
          <p:cNvPr id="153" name="Google Shape;153;p5"/>
          <p:cNvSpPr txBox="1"/>
          <p:nvPr/>
        </p:nvSpPr>
        <p:spPr>
          <a:xfrm>
            <a:off x="5359400" y="6418855"/>
            <a:ext cx="26053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Ilan CROZAT</a:t>
            </a:r>
            <a:endParaRPr/>
          </a:p>
        </p:txBody>
      </p:sp>
      <p:sp>
        <p:nvSpPr>
          <p:cNvPr id="154" name="Google Shape;154;p5"/>
          <p:cNvSpPr txBox="1"/>
          <p:nvPr/>
        </p:nvSpPr>
        <p:spPr>
          <a:xfrm>
            <a:off x="8342085" y="6443385"/>
            <a:ext cx="26053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2024 - 2025</a:t>
            </a:r>
            <a:endParaRPr/>
          </a:p>
        </p:txBody>
      </p:sp>
      <p:sp>
        <p:nvSpPr>
          <p:cNvPr id="155" name="Google Shape;155;p5"/>
          <p:cNvSpPr/>
          <p:nvPr/>
        </p:nvSpPr>
        <p:spPr>
          <a:xfrm>
            <a:off x="10840354" y="5994764"/>
            <a:ext cx="1083131" cy="668615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5" descr="Une image contenant Police, Graphique, logo, symbole&#10;&#10;Le contenu généré par l’IA peut être incorrect."/>
          <p:cNvPicPr preferRelativeResize="0"/>
          <p:nvPr/>
        </p:nvPicPr>
        <p:blipFill rotWithShape="1">
          <a:blip r:embed="rId3">
            <a:alphaModFix/>
          </a:blip>
          <a:srcRect r="69063"/>
          <a:stretch/>
        </p:blipFill>
        <p:spPr>
          <a:xfrm>
            <a:off x="11140478" y="5896108"/>
            <a:ext cx="573782" cy="576388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5"/>
          <p:cNvSpPr txBox="1"/>
          <p:nvPr/>
        </p:nvSpPr>
        <p:spPr>
          <a:xfrm>
            <a:off x="11643924" y="194621"/>
            <a:ext cx="54807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chemeClr val="dk1"/>
                </a:solidFill>
              </a:rPr>
              <a:t>6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C1B1BEE-8641-4905-86FA-D30C652B8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692" y="1418615"/>
            <a:ext cx="6362615" cy="410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8218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0" name="Google Shape;250;p11"/>
          <p:cNvCxnSpPr/>
          <p:nvPr/>
        </p:nvCxnSpPr>
        <p:spPr>
          <a:xfrm>
            <a:off x="426939" y="1010079"/>
            <a:ext cx="7251118" cy="0"/>
          </a:xfrm>
          <a:prstGeom prst="straightConnector1">
            <a:avLst/>
          </a:prstGeom>
          <a:noFill/>
          <a:ln w="57150" cap="flat" cmpd="sng">
            <a:solidFill>
              <a:srgbClr val="0097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1" name="Google Shape;251;p11"/>
          <p:cNvSpPr/>
          <p:nvPr/>
        </p:nvSpPr>
        <p:spPr>
          <a:xfrm>
            <a:off x="0" y="6349042"/>
            <a:ext cx="12192000" cy="508958"/>
          </a:xfrm>
          <a:prstGeom prst="rect">
            <a:avLst/>
          </a:prstGeom>
          <a:solidFill>
            <a:srgbClr val="0097F0"/>
          </a:solidFill>
          <a:ln w="19050" cap="flat" cmpd="sng">
            <a:solidFill>
              <a:srgbClr val="0097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1"/>
          <p:cNvSpPr txBox="1"/>
          <p:nvPr/>
        </p:nvSpPr>
        <p:spPr>
          <a:xfrm>
            <a:off x="673682" y="363748"/>
            <a:ext cx="798343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fr-FR" sz="3600" b="1" dirty="0">
                <a:solidFill>
                  <a:srgbClr val="0097F0"/>
                </a:solidFill>
              </a:rPr>
              <a:t>I . 2 : Use-case </a:t>
            </a:r>
            <a:r>
              <a:rPr lang="fr-FR" sz="3600" b="1" dirty="0">
                <a:solidFill>
                  <a:srgbClr val="0097F0"/>
                </a:solidFill>
                <a:latin typeface="Arial"/>
                <a:ea typeface="Arial"/>
                <a:cs typeface="Arial"/>
                <a:sym typeface="Arial"/>
              </a:rPr>
              <a:t>diagram</a:t>
            </a:r>
            <a:endParaRPr sz="3600" b="1" dirty="0">
              <a:solidFill>
                <a:srgbClr val="0097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1"/>
          <p:cNvSpPr txBox="1"/>
          <p:nvPr/>
        </p:nvSpPr>
        <p:spPr>
          <a:xfrm>
            <a:off x="1987225" y="6418855"/>
            <a:ext cx="26053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Polytech Orleans</a:t>
            </a:r>
            <a:endParaRPr/>
          </a:p>
        </p:txBody>
      </p:sp>
      <p:sp>
        <p:nvSpPr>
          <p:cNvPr id="254" name="Google Shape;254;p11"/>
          <p:cNvSpPr txBox="1"/>
          <p:nvPr/>
        </p:nvSpPr>
        <p:spPr>
          <a:xfrm>
            <a:off x="5359400" y="6418855"/>
            <a:ext cx="26053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Ilan CROZAT</a:t>
            </a:r>
            <a:endParaRPr/>
          </a:p>
        </p:txBody>
      </p:sp>
      <p:sp>
        <p:nvSpPr>
          <p:cNvPr id="255" name="Google Shape;255;p11"/>
          <p:cNvSpPr txBox="1"/>
          <p:nvPr/>
        </p:nvSpPr>
        <p:spPr>
          <a:xfrm>
            <a:off x="8342085" y="6443385"/>
            <a:ext cx="26053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2024 - 2025</a:t>
            </a:r>
            <a:endParaRPr/>
          </a:p>
        </p:txBody>
      </p:sp>
      <p:sp>
        <p:nvSpPr>
          <p:cNvPr id="256" name="Google Shape;256;p11"/>
          <p:cNvSpPr/>
          <p:nvPr/>
        </p:nvSpPr>
        <p:spPr>
          <a:xfrm>
            <a:off x="10840354" y="5994764"/>
            <a:ext cx="1083131" cy="668615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11" descr="Une image contenant Police, Graphique, logo, symbole&#10;&#10;Le contenu généré par l’IA peut être incorrect."/>
          <p:cNvPicPr preferRelativeResize="0"/>
          <p:nvPr/>
        </p:nvPicPr>
        <p:blipFill rotWithShape="1">
          <a:blip r:embed="rId3">
            <a:alphaModFix/>
          </a:blip>
          <a:srcRect r="69063"/>
          <a:stretch/>
        </p:blipFill>
        <p:spPr>
          <a:xfrm>
            <a:off x="11140478" y="5896108"/>
            <a:ext cx="573782" cy="576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18580" y="1152611"/>
            <a:ext cx="7108011" cy="47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1"/>
          <p:cNvSpPr txBox="1"/>
          <p:nvPr/>
        </p:nvSpPr>
        <p:spPr>
          <a:xfrm>
            <a:off x="11643924" y="194621"/>
            <a:ext cx="54807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chemeClr val="dk1"/>
                </a:solidFill>
              </a:rPr>
              <a:t>7</a:t>
            </a:r>
            <a:endParaRPr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" name="Google Shape;149;p5"/>
          <p:cNvCxnSpPr/>
          <p:nvPr/>
        </p:nvCxnSpPr>
        <p:spPr>
          <a:xfrm>
            <a:off x="426939" y="1010079"/>
            <a:ext cx="7251118" cy="0"/>
          </a:xfrm>
          <a:prstGeom prst="straightConnector1">
            <a:avLst/>
          </a:prstGeom>
          <a:noFill/>
          <a:ln w="57150" cap="flat" cmpd="sng">
            <a:solidFill>
              <a:srgbClr val="0097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0" name="Google Shape;150;p5"/>
          <p:cNvSpPr/>
          <p:nvPr/>
        </p:nvSpPr>
        <p:spPr>
          <a:xfrm>
            <a:off x="0" y="6349042"/>
            <a:ext cx="12192000" cy="508958"/>
          </a:xfrm>
          <a:prstGeom prst="rect">
            <a:avLst/>
          </a:prstGeom>
          <a:solidFill>
            <a:srgbClr val="0097F0"/>
          </a:solidFill>
          <a:ln w="19050" cap="flat" cmpd="sng">
            <a:solidFill>
              <a:srgbClr val="0097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5"/>
          <p:cNvSpPr txBox="1"/>
          <p:nvPr/>
        </p:nvSpPr>
        <p:spPr>
          <a:xfrm>
            <a:off x="673682" y="363748"/>
            <a:ext cx="957521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dirty="0">
                <a:solidFill>
                  <a:srgbClr val="0097F0"/>
                </a:solidFill>
                <a:latin typeface="Arial"/>
                <a:ea typeface="Arial"/>
                <a:cs typeface="Arial"/>
                <a:sym typeface="Arial"/>
              </a:rPr>
              <a:t>II . 1 : Peek substrat</a:t>
            </a:r>
            <a:endParaRPr sz="3600" b="1" dirty="0">
              <a:solidFill>
                <a:srgbClr val="0097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5"/>
          <p:cNvSpPr txBox="1"/>
          <p:nvPr/>
        </p:nvSpPr>
        <p:spPr>
          <a:xfrm>
            <a:off x="1987225" y="6418855"/>
            <a:ext cx="26053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Polytech Orleans</a:t>
            </a:r>
            <a:endParaRPr/>
          </a:p>
        </p:txBody>
      </p:sp>
      <p:sp>
        <p:nvSpPr>
          <p:cNvPr id="153" name="Google Shape;153;p5"/>
          <p:cNvSpPr txBox="1"/>
          <p:nvPr/>
        </p:nvSpPr>
        <p:spPr>
          <a:xfrm>
            <a:off x="5359400" y="6418855"/>
            <a:ext cx="26053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Ilan CROZAT</a:t>
            </a:r>
            <a:endParaRPr/>
          </a:p>
        </p:txBody>
      </p:sp>
      <p:sp>
        <p:nvSpPr>
          <p:cNvPr id="154" name="Google Shape;154;p5"/>
          <p:cNvSpPr txBox="1"/>
          <p:nvPr/>
        </p:nvSpPr>
        <p:spPr>
          <a:xfrm>
            <a:off x="8342085" y="6443385"/>
            <a:ext cx="26053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2024 - 2025</a:t>
            </a:r>
            <a:endParaRPr/>
          </a:p>
        </p:txBody>
      </p:sp>
      <p:sp>
        <p:nvSpPr>
          <p:cNvPr id="155" name="Google Shape;155;p5"/>
          <p:cNvSpPr/>
          <p:nvPr/>
        </p:nvSpPr>
        <p:spPr>
          <a:xfrm>
            <a:off x="10840354" y="5994764"/>
            <a:ext cx="1083131" cy="668615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5" descr="Une image contenant Police, Graphique, logo, symbole&#10;&#10;Le contenu généré par l’IA peut être incorrect."/>
          <p:cNvPicPr preferRelativeResize="0"/>
          <p:nvPr/>
        </p:nvPicPr>
        <p:blipFill rotWithShape="1">
          <a:blip r:embed="rId3">
            <a:alphaModFix/>
          </a:blip>
          <a:srcRect r="69063"/>
          <a:stretch/>
        </p:blipFill>
        <p:spPr>
          <a:xfrm>
            <a:off x="11140478" y="5896108"/>
            <a:ext cx="573782" cy="576388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5"/>
          <p:cNvSpPr txBox="1"/>
          <p:nvPr/>
        </p:nvSpPr>
        <p:spPr>
          <a:xfrm>
            <a:off x="11643924" y="194621"/>
            <a:ext cx="54807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chemeClr val="dk1"/>
                </a:solidFill>
              </a:rPr>
              <a:t>8</a:t>
            </a:r>
            <a:endParaRPr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3617E2B-A8F1-4BEA-90DA-409CB4AC3B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369" t="36350" r="36975" b="36503"/>
          <a:stretch/>
        </p:blipFill>
        <p:spPr>
          <a:xfrm>
            <a:off x="7392880" y="2111753"/>
            <a:ext cx="2340244" cy="2856307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0E56ABBA-1793-4481-9205-A7C87E49A43E}"/>
              </a:ext>
            </a:extLst>
          </p:cNvPr>
          <p:cNvGrpSpPr/>
          <p:nvPr/>
        </p:nvGrpSpPr>
        <p:grpSpPr>
          <a:xfrm>
            <a:off x="2085256" y="2020058"/>
            <a:ext cx="3749294" cy="1217468"/>
            <a:chOff x="4592540" y="2242409"/>
            <a:chExt cx="7498840" cy="2874358"/>
          </a:xfrm>
        </p:grpSpPr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id="{999E1940-ED8E-4849-B559-0376CEB8C1DF}"/>
                </a:ext>
              </a:extLst>
            </p:cNvPr>
            <p:cNvSpPr/>
            <p:nvPr/>
          </p:nvSpPr>
          <p:spPr>
            <a:xfrm>
              <a:off x="4592540" y="3439887"/>
              <a:ext cx="7463119" cy="1658360"/>
            </a:xfrm>
            <a:custGeom>
              <a:avLst/>
              <a:gdLst>
                <a:gd name="connsiteX0" fmla="*/ 0 w 7463118"/>
                <a:gd name="connsiteY0" fmla="*/ 13447 h 1653988"/>
                <a:gd name="connsiteX1" fmla="*/ 5856194 w 7463118"/>
                <a:gd name="connsiteY1" fmla="*/ 0 h 1653988"/>
                <a:gd name="connsiteX2" fmla="*/ 7463118 w 7463118"/>
                <a:gd name="connsiteY2" fmla="*/ 1653988 h 1653988"/>
                <a:gd name="connsiteX3" fmla="*/ 1613647 w 7463118"/>
                <a:gd name="connsiteY3" fmla="*/ 1640541 h 1653988"/>
                <a:gd name="connsiteX4" fmla="*/ 0 w 7463118"/>
                <a:gd name="connsiteY4" fmla="*/ 13447 h 165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63118" h="1653988">
                  <a:moveTo>
                    <a:pt x="0" y="13447"/>
                  </a:moveTo>
                  <a:lnTo>
                    <a:pt x="5856194" y="0"/>
                  </a:lnTo>
                  <a:lnTo>
                    <a:pt x="7463118" y="1653988"/>
                  </a:lnTo>
                  <a:lnTo>
                    <a:pt x="1613647" y="1640541"/>
                  </a:lnTo>
                  <a:lnTo>
                    <a:pt x="0" y="13447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5ADCCEB0-D033-4F62-BFD7-95700CED7B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454593" y="3442435"/>
              <a:ext cx="1623319" cy="166756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95D14108-2B65-413A-B788-9EF5BC25CBA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93686" y="3435562"/>
              <a:ext cx="1623319" cy="166756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23D6341-F7AF-4462-AD34-6BEE78390042}"/>
                </a:ext>
              </a:extLst>
            </p:cNvPr>
            <p:cNvSpPr/>
            <p:nvPr/>
          </p:nvSpPr>
          <p:spPr>
            <a:xfrm>
              <a:off x="4593686" y="2249284"/>
              <a:ext cx="5864779" cy="118627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DCF45D36-C509-4CD7-B5B9-66AD9D78FC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93686" y="2242409"/>
              <a:ext cx="1623319" cy="166756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21">
              <a:extLst>
                <a:ext uri="{FF2B5EF4-FFF2-40B4-BE49-F238E27FC236}">
                  <a16:creationId xmlns:a16="http://schemas.microsoft.com/office/drawing/2014/main" id="{94A202F3-A00E-4A05-8235-3DDE47EDC0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454593" y="2249282"/>
              <a:ext cx="1623319" cy="166756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F5E7272D-880F-4761-A524-5A2A0F9976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33918" y="2253017"/>
              <a:ext cx="1623319" cy="1667563"/>
            </a:xfrm>
            <a:prstGeom prst="line">
              <a:avLst/>
            </a:prstGeom>
            <a:ln w="19050">
              <a:solidFill>
                <a:schemeClr val="tx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F6503DAC-40F1-4687-AA9E-D194F948AA28}"/>
                </a:ext>
              </a:extLst>
            </p:cNvPr>
            <p:cNvSpPr/>
            <p:nvPr/>
          </p:nvSpPr>
          <p:spPr>
            <a:xfrm>
              <a:off x="4628261" y="2256735"/>
              <a:ext cx="7463119" cy="1665563"/>
            </a:xfrm>
            <a:custGeom>
              <a:avLst/>
              <a:gdLst>
                <a:gd name="connsiteX0" fmla="*/ 0 w 7463118"/>
                <a:gd name="connsiteY0" fmla="*/ 13447 h 1653988"/>
                <a:gd name="connsiteX1" fmla="*/ 5856194 w 7463118"/>
                <a:gd name="connsiteY1" fmla="*/ 0 h 1653988"/>
                <a:gd name="connsiteX2" fmla="*/ 7463118 w 7463118"/>
                <a:gd name="connsiteY2" fmla="*/ 1653988 h 1653988"/>
                <a:gd name="connsiteX3" fmla="*/ 1613647 w 7463118"/>
                <a:gd name="connsiteY3" fmla="*/ 1640541 h 1653988"/>
                <a:gd name="connsiteX4" fmla="*/ 0 w 7463118"/>
                <a:gd name="connsiteY4" fmla="*/ 13447 h 165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63118" h="1653988">
                  <a:moveTo>
                    <a:pt x="0" y="13447"/>
                  </a:moveTo>
                  <a:lnTo>
                    <a:pt x="5856194" y="0"/>
                  </a:lnTo>
                  <a:lnTo>
                    <a:pt x="7463118" y="1653988"/>
                  </a:lnTo>
                  <a:lnTo>
                    <a:pt x="1613647" y="1640541"/>
                  </a:lnTo>
                  <a:lnTo>
                    <a:pt x="0" y="13447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0D5AEBE-91FB-458A-BAA3-788E65483AB9}"/>
                </a:ext>
              </a:extLst>
            </p:cNvPr>
            <p:cNvSpPr/>
            <p:nvPr/>
          </p:nvSpPr>
          <p:spPr>
            <a:xfrm>
              <a:off x="6217004" y="3930489"/>
              <a:ext cx="5864779" cy="118627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77D38682-87F9-4230-8B28-79194A5CDDEF}"/>
              </a:ext>
            </a:extLst>
          </p:cNvPr>
          <p:cNvSpPr/>
          <p:nvPr/>
        </p:nvSpPr>
        <p:spPr>
          <a:xfrm>
            <a:off x="3451472" y="3935094"/>
            <a:ext cx="1302651" cy="172345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45CA2C20-38AB-4986-9E61-BAF43CC57865}"/>
              </a:ext>
            </a:extLst>
          </p:cNvPr>
          <p:cNvCxnSpPr>
            <a:cxnSpLocks/>
          </p:cNvCxnSpPr>
          <p:nvPr/>
        </p:nvCxnSpPr>
        <p:spPr>
          <a:xfrm flipV="1">
            <a:off x="3289882" y="3935095"/>
            <a:ext cx="0" cy="172345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D49132AF-437B-43BD-A79D-75C3BC9C5FBC}"/>
              </a:ext>
            </a:extLst>
          </p:cNvPr>
          <p:cNvCxnSpPr>
            <a:cxnSpLocks/>
          </p:cNvCxnSpPr>
          <p:nvPr/>
        </p:nvCxnSpPr>
        <p:spPr>
          <a:xfrm flipH="1">
            <a:off x="3433571" y="3757955"/>
            <a:ext cx="132055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586F44E2-930C-44E4-A4A2-886C3127EA1C}"/>
              </a:ext>
            </a:extLst>
          </p:cNvPr>
          <p:cNvSpPr txBox="1"/>
          <p:nvPr/>
        </p:nvSpPr>
        <p:spPr>
          <a:xfrm>
            <a:off x="3566853" y="3435960"/>
            <a:ext cx="1190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w = 1,7 cm </a:t>
            </a: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F6FE1293-5D0F-4613-BE8F-CC5CFE9D3FB2}"/>
              </a:ext>
            </a:extLst>
          </p:cNvPr>
          <p:cNvSpPr txBox="1"/>
          <p:nvPr/>
        </p:nvSpPr>
        <p:spPr>
          <a:xfrm>
            <a:off x="2126692" y="4591834"/>
            <a:ext cx="1190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 = 2,4 cm </a:t>
            </a: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BBB04741-E6F0-4C0C-9D45-2015081DE2D8}"/>
              </a:ext>
            </a:extLst>
          </p:cNvPr>
          <p:cNvSpPr txBox="1"/>
          <p:nvPr/>
        </p:nvSpPr>
        <p:spPr>
          <a:xfrm>
            <a:off x="7911676" y="4905598"/>
            <a:ext cx="1302651" cy="23082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>
                <a:lumMod val="90000"/>
                <a:lumOff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900" b="1" i="1" dirty="0"/>
              <a:t>Peek substrat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1C807704-DCFF-4AC9-9C62-0ED68A8ABFD3}"/>
              </a:ext>
            </a:extLst>
          </p:cNvPr>
          <p:cNvSpPr txBox="1"/>
          <p:nvPr/>
        </p:nvSpPr>
        <p:spPr>
          <a:xfrm>
            <a:off x="3442521" y="5802691"/>
            <a:ext cx="1302651" cy="23082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>
                <a:lumMod val="90000"/>
                <a:lumOff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900" b="1" i="1" dirty="0"/>
              <a:t>Peek diagram</a:t>
            </a:r>
          </a:p>
        </p:txBody>
      </p:sp>
    </p:spTree>
    <p:extLst>
      <p:ext uri="{BB962C8B-B14F-4D97-AF65-F5344CB8AC3E}">
        <p14:creationId xmlns:p14="http://schemas.microsoft.com/office/powerpoint/2010/main" val="38774957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5" name="Google Shape;385;p18"/>
          <p:cNvCxnSpPr/>
          <p:nvPr/>
        </p:nvCxnSpPr>
        <p:spPr>
          <a:xfrm>
            <a:off x="426939" y="1010079"/>
            <a:ext cx="7251118" cy="0"/>
          </a:xfrm>
          <a:prstGeom prst="straightConnector1">
            <a:avLst/>
          </a:prstGeom>
          <a:noFill/>
          <a:ln w="57150" cap="flat" cmpd="sng">
            <a:solidFill>
              <a:srgbClr val="0097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6" name="Google Shape;386;p18"/>
          <p:cNvSpPr/>
          <p:nvPr/>
        </p:nvSpPr>
        <p:spPr>
          <a:xfrm>
            <a:off x="0" y="6349042"/>
            <a:ext cx="12192000" cy="508958"/>
          </a:xfrm>
          <a:prstGeom prst="rect">
            <a:avLst/>
          </a:prstGeom>
          <a:solidFill>
            <a:srgbClr val="0097F0"/>
          </a:solidFill>
          <a:ln w="19050" cap="flat" cmpd="sng">
            <a:solidFill>
              <a:srgbClr val="0097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18"/>
          <p:cNvSpPr txBox="1"/>
          <p:nvPr/>
        </p:nvSpPr>
        <p:spPr>
          <a:xfrm>
            <a:off x="673681" y="363748"/>
            <a:ext cx="968160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fr-FR" sz="3600" b="1" dirty="0">
                <a:solidFill>
                  <a:srgbClr val="0097F0"/>
                </a:solidFill>
              </a:rPr>
              <a:t>II . 2 : Graphene </a:t>
            </a:r>
            <a:r>
              <a:rPr lang="fr-FR" sz="3600" b="1" dirty="0">
                <a:solidFill>
                  <a:srgbClr val="0097F0"/>
                </a:solidFill>
                <a:latin typeface="Arial"/>
                <a:ea typeface="Arial"/>
                <a:cs typeface="Arial"/>
                <a:sym typeface="Arial"/>
              </a:rPr>
              <a:t>and electrodes deposit</a:t>
            </a:r>
            <a:endParaRPr dirty="0"/>
          </a:p>
        </p:txBody>
      </p:sp>
      <p:sp>
        <p:nvSpPr>
          <p:cNvPr id="388" name="Google Shape;388;p18"/>
          <p:cNvSpPr txBox="1"/>
          <p:nvPr/>
        </p:nvSpPr>
        <p:spPr>
          <a:xfrm>
            <a:off x="1987225" y="6418855"/>
            <a:ext cx="26053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Polytech Orleans</a:t>
            </a:r>
            <a:endParaRPr/>
          </a:p>
        </p:txBody>
      </p:sp>
      <p:sp>
        <p:nvSpPr>
          <p:cNvPr id="389" name="Google Shape;389;p18"/>
          <p:cNvSpPr txBox="1"/>
          <p:nvPr/>
        </p:nvSpPr>
        <p:spPr>
          <a:xfrm>
            <a:off x="5359400" y="6418855"/>
            <a:ext cx="26053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Ilan CROZAT</a:t>
            </a:r>
            <a:endParaRPr/>
          </a:p>
        </p:txBody>
      </p:sp>
      <p:sp>
        <p:nvSpPr>
          <p:cNvPr id="390" name="Google Shape;390;p18"/>
          <p:cNvSpPr txBox="1"/>
          <p:nvPr/>
        </p:nvSpPr>
        <p:spPr>
          <a:xfrm>
            <a:off x="8342085" y="6443385"/>
            <a:ext cx="26053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2024 - 2025</a:t>
            </a:r>
            <a:endParaRPr/>
          </a:p>
        </p:txBody>
      </p:sp>
      <p:sp>
        <p:nvSpPr>
          <p:cNvPr id="391" name="Google Shape;391;p18"/>
          <p:cNvSpPr/>
          <p:nvPr/>
        </p:nvSpPr>
        <p:spPr>
          <a:xfrm>
            <a:off x="10840354" y="5994764"/>
            <a:ext cx="1083131" cy="668615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2" name="Google Shape;392;p18" descr="Une image contenant Police, Graphique, logo, symbole&#10;&#10;Le contenu généré par l’IA peut être incorrect."/>
          <p:cNvPicPr preferRelativeResize="0"/>
          <p:nvPr/>
        </p:nvPicPr>
        <p:blipFill rotWithShape="1">
          <a:blip r:embed="rId3">
            <a:alphaModFix/>
          </a:blip>
          <a:srcRect r="69063"/>
          <a:stretch/>
        </p:blipFill>
        <p:spPr>
          <a:xfrm>
            <a:off x="11140478" y="5896108"/>
            <a:ext cx="573782" cy="576388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18"/>
          <p:cNvSpPr txBox="1"/>
          <p:nvPr/>
        </p:nvSpPr>
        <p:spPr>
          <a:xfrm>
            <a:off x="11643924" y="194621"/>
            <a:ext cx="54807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chemeClr val="dk1"/>
                </a:solidFill>
              </a:rPr>
              <a:t>9</a:t>
            </a:r>
            <a:endParaRPr dirty="0"/>
          </a:p>
        </p:txBody>
      </p:sp>
      <p:sp>
        <p:nvSpPr>
          <p:cNvPr id="49" name="Forme libre : forme 48">
            <a:extLst>
              <a:ext uri="{FF2B5EF4-FFF2-40B4-BE49-F238E27FC236}">
                <a16:creationId xmlns:a16="http://schemas.microsoft.com/office/drawing/2014/main" id="{88F8A8E7-D319-4C3E-BAA1-227F30212BC2}"/>
              </a:ext>
            </a:extLst>
          </p:cNvPr>
          <p:cNvSpPr/>
          <p:nvPr/>
        </p:nvSpPr>
        <p:spPr>
          <a:xfrm>
            <a:off x="1987225" y="3593883"/>
            <a:ext cx="7463118" cy="1658361"/>
          </a:xfrm>
          <a:custGeom>
            <a:avLst/>
            <a:gdLst>
              <a:gd name="connsiteX0" fmla="*/ 0 w 7463118"/>
              <a:gd name="connsiteY0" fmla="*/ 13447 h 1653988"/>
              <a:gd name="connsiteX1" fmla="*/ 5856194 w 7463118"/>
              <a:gd name="connsiteY1" fmla="*/ 0 h 1653988"/>
              <a:gd name="connsiteX2" fmla="*/ 7463118 w 7463118"/>
              <a:gd name="connsiteY2" fmla="*/ 1653988 h 1653988"/>
              <a:gd name="connsiteX3" fmla="*/ 1613647 w 7463118"/>
              <a:gd name="connsiteY3" fmla="*/ 1640541 h 1653988"/>
              <a:gd name="connsiteX4" fmla="*/ 0 w 7463118"/>
              <a:gd name="connsiteY4" fmla="*/ 13447 h 165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3118" h="1653988">
                <a:moveTo>
                  <a:pt x="0" y="13447"/>
                </a:moveTo>
                <a:lnTo>
                  <a:pt x="5856194" y="0"/>
                </a:lnTo>
                <a:lnTo>
                  <a:pt x="7463118" y="1653988"/>
                </a:lnTo>
                <a:lnTo>
                  <a:pt x="1613647" y="1640541"/>
                </a:lnTo>
                <a:lnTo>
                  <a:pt x="0" y="13447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56FE59E5-28F2-48B9-8C8B-5E5CAFCC6A07}"/>
              </a:ext>
            </a:extLst>
          </p:cNvPr>
          <p:cNvCxnSpPr>
            <a:cxnSpLocks/>
          </p:cNvCxnSpPr>
          <p:nvPr/>
        </p:nvCxnSpPr>
        <p:spPr>
          <a:xfrm flipH="1" flipV="1">
            <a:off x="7849278" y="3596431"/>
            <a:ext cx="1623318" cy="1667563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9D7DFF71-FCE0-4BA1-BC64-2EC712166AC0}"/>
              </a:ext>
            </a:extLst>
          </p:cNvPr>
          <p:cNvCxnSpPr>
            <a:cxnSpLocks/>
          </p:cNvCxnSpPr>
          <p:nvPr/>
        </p:nvCxnSpPr>
        <p:spPr>
          <a:xfrm flipH="1" flipV="1">
            <a:off x="1988371" y="3589558"/>
            <a:ext cx="1623318" cy="1667563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8C293564-3EB5-42F6-9D52-D90D0E8C69F2}"/>
              </a:ext>
            </a:extLst>
          </p:cNvPr>
          <p:cNvSpPr/>
          <p:nvPr/>
        </p:nvSpPr>
        <p:spPr>
          <a:xfrm>
            <a:off x="1988371" y="2403279"/>
            <a:ext cx="5864780" cy="11862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6EAB145C-A7A3-403D-81E5-F42DD3689B73}"/>
              </a:ext>
            </a:extLst>
          </p:cNvPr>
          <p:cNvCxnSpPr>
            <a:cxnSpLocks/>
          </p:cNvCxnSpPr>
          <p:nvPr/>
        </p:nvCxnSpPr>
        <p:spPr>
          <a:xfrm flipH="1" flipV="1">
            <a:off x="1988371" y="2396405"/>
            <a:ext cx="1623318" cy="1667563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B836F8B3-2160-47CE-B971-A145D86149E5}"/>
              </a:ext>
            </a:extLst>
          </p:cNvPr>
          <p:cNvCxnSpPr>
            <a:cxnSpLocks/>
          </p:cNvCxnSpPr>
          <p:nvPr/>
        </p:nvCxnSpPr>
        <p:spPr>
          <a:xfrm flipH="1" flipV="1">
            <a:off x="7849278" y="2403278"/>
            <a:ext cx="1623318" cy="1667563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95BB616A-633A-4FE3-AB37-B2A434FE9443}"/>
              </a:ext>
            </a:extLst>
          </p:cNvPr>
          <p:cNvCxnSpPr>
            <a:cxnSpLocks/>
          </p:cNvCxnSpPr>
          <p:nvPr/>
        </p:nvCxnSpPr>
        <p:spPr>
          <a:xfrm flipH="1" flipV="1">
            <a:off x="2828603" y="2407012"/>
            <a:ext cx="1623318" cy="1667563"/>
          </a:xfrm>
          <a:prstGeom prst="line">
            <a:avLst/>
          </a:prstGeom>
          <a:ln w="19050"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Forme libre : forme 111">
            <a:extLst>
              <a:ext uri="{FF2B5EF4-FFF2-40B4-BE49-F238E27FC236}">
                <a16:creationId xmlns:a16="http://schemas.microsoft.com/office/drawing/2014/main" id="{186D0C3C-29B0-4D16-B185-B446FBDA2C40}"/>
              </a:ext>
            </a:extLst>
          </p:cNvPr>
          <p:cNvSpPr/>
          <p:nvPr/>
        </p:nvSpPr>
        <p:spPr>
          <a:xfrm>
            <a:off x="2022947" y="2410731"/>
            <a:ext cx="7463118" cy="1665564"/>
          </a:xfrm>
          <a:custGeom>
            <a:avLst/>
            <a:gdLst>
              <a:gd name="connsiteX0" fmla="*/ 0 w 7463118"/>
              <a:gd name="connsiteY0" fmla="*/ 13447 h 1653988"/>
              <a:gd name="connsiteX1" fmla="*/ 5856194 w 7463118"/>
              <a:gd name="connsiteY1" fmla="*/ 0 h 1653988"/>
              <a:gd name="connsiteX2" fmla="*/ 7463118 w 7463118"/>
              <a:gd name="connsiteY2" fmla="*/ 1653988 h 1653988"/>
              <a:gd name="connsiteX3" fmla="*/ 1613647 w 7463118"/>
              <a:gd name="connsiteY3" fmla="*/ 1640541 h 1653988"/>
              <a:gd name="connsiteX4" fmla="*/ 0 w 7463118"/>
              <a:gd name="connsiteY4" fmla="*/ 13447 h 165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3118" h="1653988">
                <a:moveTo>
                  <a:pt x="0" y="13447"/>
                </a:moveTo>
                <a:lnTo>
                  <a:pt x="5856194" y="0"/>
                </a:lnTo>
                <a:lnTo>
                  <a:pt x="7463118" y="1653988"/>
                </a:lnTo>
                <a:lnTo>
                  <a:pt x="1613647" y="1640541"/>
                </a:lnTo>
                <a:lnTo>
                  <a:pt x="0" y="13447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3F7A9C0-7DEA-42FA-953C-7E8361B749F5}"/>
              </a:ext>
            </a:extLst>
          </p:cNvPr>
          <p:cNvSpPr/>
          <p:nvPr/>
        </p:nvSpPr>
        <p:spPr>
          <a:xfrm>
            <a:off x="3611689" y="4084483"/>
            <a:ext cx="5864780" cy="11862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1AF177BB-CDC0-4AEF-8344-65BC15E5E9D1}"/>
              </a:ext>
            </a:extLst>
          </p:cNvPr>
          <p:cNvSpPr/>
          <p:nvPr/>
        </p:nvSpPr>
        <p:spPr>
          <a:xfrm>
            <a:off x="3865188" y="2937413"/>
            <a:ext cx="4347235" cy="555955"/>
          </a:xfrm>
          <a:custGeom>
            <a:avLst/>
            <a:gdLst>
              <a:gd name="connsiteX0" fmla="*/ 0 w 4403750"/>
              <a:gd name="connsiteY0" fmla="*/ 0 h 563270"/>
              <a:gd name="connsiteX1" fmla="*/ 490118 w 4403750"/>
              <a:gd name="connsiteY1" fmla="*/ 526694 h 563270"/>
              <a:gd name="connsiteX2" fmla="*/ 4403750 w 4403750"/>
              <a:gd name="connsiteY2" fmla="*/ 563270 h 563270"/>
              <a:gd name="connsiteX3" fmla="*/ 3913632 w 4403750"/>
              <a:gd name="connsiteY3" fmla="*/ 7315 h 563270"/>
              <a:gd name="connsiteX4" fmla="*/ 0 w 4403750"/>
              <a:gd name="connsiteY4" fmla="*/ 0 h 563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3750" h="563270">
                <a:moveTo>
                  <a:pt x="0" y="0"/>
                </a:moveTo>
                <a:lnTo>
                  <a:pt x="490118" y="526694"/>
                </a:lnTo>
                <a:lnTo>
                  <a:pt x="4403750" y="563270"/>
                </a:lnTo>
                <a:lnTo>
                  <a:pt x="3913632" y="731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1" name="Groupe 80">
            <a:extLst>
              <a:ext uri="{FF2B5EF4-FFF2-40B4-BE49-F238E27FC236}">
                <a16:creationId xmlns:a16="http://schemas.microsoft.com/office/drawing/2014/main" id="{8101C17B-896D-40B3-B7AB-2C3BC80E9EDC}"/>
              </a:ext>
            </a:extLst>
          </p:cNvPr>
          <p:cNvGrpSpPr/>
          <p:nvPr/>
        </p:nvGrpSpPr>
        <p:grpSpPr>
          <a:xfrm>
            <a:off x="6300332" y="2145940"/>
            <a:ext cx="2494753" cy="1918028"/>
            <a:chOff x="2005881" y="1888057"/>
            <a:chExt cx="2318990" cy="1769420"/>
          </a:xfrm>
        </p:grpSpPr>
        <p:cxnSp>
          <p:nvCxnSpPr>
            <p:cNvPr id="82" name="Connecteur droit 81">
              <a:extLst>
                <a:ext uri="{FF2B5EF4-FFF2-40B4-BE49-F238E27FC236}">
                  <a16:creationId xmlns:a16="http://schemas.microsoft.com/office/drawing/2014/main" id="{E8F25A77-03B3-491E-A065-9C5532959A6B}"/>
                </a:ext>
              </a:extLst>
            </p:cNvPr>
            <p:cNvCxnSpPr>
              <a:cxnSpLocks/>
            </p:cNvCxnSpPr>
            <p:nvPr/>
          </p:nvCxnSpPr>
          <p:spPr>
            <a:xfrm>
              <a:off x="2831244" y="2094260"/>
              <a:ext cx="1493627" cy="1556363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eur droit 93">
              <a:extLst>
                <a:ext uri="{FF2B5EF4-FFF2-40B4-BE49-F238E27FC236}">
                  <a16:creationId xmlns:a16="http://schemas.microsoft.com/office/drawing/2014/main" id="{326A3523-F22B-49CD-A65D-18D573B176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44137" y="2040517"/>
              <a:ext cx="1553642" cy="1614432"/>
            </a:xfrm>
            <a:prstGeom prst="line">
              <a:avLst/>
            </a:prstGeom>
            <a:ln w="19050">
              <a:solidFill>
                <a:schemeClr val="tx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78AD5479-71CE-4DA2-B92B-978BF6F451E3}"/>
                </a:ext>
              </a:extLst>
            </p:cNvPr>
            <p:cNvSpPr/>
            <p:nvPr/>
          </p:nvSpPr>
          <p:spPr>
            <a:xfrm>
              <a:off x="3479742" y="3429000"/>
              <a:ext cx="840388" cy="22847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8" name="Connecteur droit 97">
              <a:extLst>
                <a:ext uri="{FF2B5EF4-FFF2-40B4-BE49-F238E27FC236}">
                  <a16:creationId xmlns:a16="http://schemas.microsoft.com/office/drawing/2014/main" id="{B9D8738B-B5E8-4DE6-A781-3A585C581A07}"/>
                </a:ext>
              </a:extLst>
            </p:cNvPr>
            <p:cNvCxnSpPr>
              <a:cxnSpLocks/>
              <a:stCxn id="100" idx="0"/>
            </p:cNvCxnSpPr>
            <p:nvPr/>
          </p:nvCxnSpPr>
          <p:spPr>
            <a:xfrm>
              <a:off x="2014965" y="1894505"/>
              <a:ext cx="1473918" cy="1543041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eur droit 98">
              <a:extLst>
                <a:ext uri="{FF2B5EF4-FFF2-40B4-BE49-F238E27FC236}">
                  <a16:creationId xmlns:a16="http://schemas.microsoft.com/office/drawing/2014/main" id="{5A11A809-128A-4CAE-ADD5-7A62C4A6CD64}"/>
                </a:ext>
              </a:extLst>
            </p:cNvPr>
            <p:cNvCxnSpPr>
              <a:cxnSpLocks/>
            </p:cNvCxnSpPr>
            <p:nvPr/>
          </p:nvCxnSpPr>
          <p:spPr>
            <a:xfrm>
              <a:off x="2854987" y="1888057"/>
              <a:ext cx="1465142" cy="1532657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Forme libre : forme 99">
              <a:extLst>
                <a:ext uri="{FF2B5EF4-FFF2-40B4-BE49-F238E27FC236}">
                  <a16:creationId xmlns:a16="http://schemas.microsoft.com/office/drawing/2014/main" id="{27F31143-C77D-4BF1-B1C4-789ED3EFDFED}"/>
                </a:ext>
              </a:extLst>
            </p:cNvPr>
            <p:cNvSpPr/>
            <p:nvPr/>
          </p:nvSpPr>
          <p:spPr>
            <a:xfrm>
              <a:off x="2014965" y="1889030"/>
              <a:ext cx="2305164" cy="1533126"/>
            </a:xfrm>
            <a:custGeom>
              <a:avLst/>
              <a:gdLst>
                <a:gd name="connsiteX0" fmla="*/ 0 w 2305164"/>
                <a:gd name="connsiteY0" fmla="*/ 5475 h 1533126"/>
                <a:gd name="connsiteX1" fmla="*/ 837744 w 2305164"/>
                <a:gd name="connsiteY1" fmla="*/ 0 h 1533126"/>
                <a:gd name="connsiteX2" fmla="*/ 2305164 w 2305164"/>
                <a:gd name="connsiteY2" fmla="*/ 1533126 h 1533126"/>
                <a:gd name="connsiteX3" fmla="*/ 1472896 w 2305164"/>
                <a:gd name="connsiteY3" fmla="*/ 1533126 h 1533126"/>
                <a:gd name="connsiteX4" fmla="*/ 0 w 2305164"/>
                <a:gd name="connsiteY4" fmla="*/ 5475 h 1533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5164" h="1533126">
                  <a:moveTo>
                    <a:pt x="0" y="5475"/>
                  </a:moveTo>
                  <a:lnTo>
                    <a:pt x="837744" y="0"/>
                  </a:lnTo>
                  <a:lnTo>
                    <a:pt x="2305164" y="1533126"/>
                  </a:lnTo>
                  <a:lnTo>
                    <a:pt x="1472896" y="1533126"/>
                  </a:lnTo>
                  <a:lnTo>
                    <a:pt x="0" y="547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10000"/>
                    <a:lumOff val="90000"/>
                    <a:shade val="30000"/>
                    <a:satMod val="115000"/>
                  </a:schemeClr>
                </a:gs>
                <a:gs pos="50000">
                  <a:schemeClr val="bg2">
                    <a:lumMod val="10000"/>
                    <a:lumOff val="90000"/>
                    <a:shade val="67500"/>
                    <a:satMod val="115000"/>
                  </a:schemeClr>
                </a:gs>
                <a:gs pos="100000">
                  <a:schemeClr val="bg2">
                    <a:lumMod val="10000"/>
                    <a:lumOff val="9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1" name="Forme libre : forme 100">
              <a:extLst>
                <a:ext uri="{FF2B5EF4-FFF2-40B4-BE49-F238E27FC236}">
                  <a16:creationId xmlns:a16="http://schemas.microsoft.com/office/drawing/2014/main" id="{2EDA9E9C-72C6-4AFC-AFC1-5EE1CF363501}"/>
                </a:ext>
              </a:extLst>
            </p:cNvPr>
            <p:cNvSpPr/>
            <p:nvPr/>
          </p:nvSpPr>
          <p:spPr>
            <a:xfrm>
              <a:off x="2005881" y="1906445"/>
              <a:ext cx="1473918" cy="1741630"/>
            </a:xfrm>
            <a:custGeom>
              <a:avLst/>
              <a:gdLst>
                <a:gd name="connsiteX0" fmla="*/ 12700 w 1495425"/>
                <a:gd name="connsiteY0" fmla="*/ 0 h 1762125"/>
                <a:gd name="connsiteX1" fmla="*/ 1495425 w 1495425"/>
                <a:gd name="connsiteY1" fmla="*/ 1539875 h 1762125"/>
                <a:gd name="connsiteX2" fmla="*/ 1495425 w 1495425"/>
                <a:gd name="connsiteY2" fmla="*/ 1762125 h 1762125"/>
                <a:gd name="connsiteX3" fmla="*/ 0 w 1495425"/>
                <a:gd name="connsiteY3" fmla="*/ 219075 h 1762125"/>
                <a:gd name="connsiteX4" fmla="*/ 12700 w 1495425"/>
                <a:gd name="connsiteY4" fmla="*/ 0 h 176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5425" h="1762125">
                  <a:moveTo>
                    <a:pt x="12700" y="0"/>
                  </a:moveTo>
                  <a:lnTo>
                    <a:pt x="1495425" y="1539875"/>
                  </a:lnTo>
                  <a:lnTo>
                    <a:pt x="1495425" y="1762125"/>
                  </a:lnTo>
                  <a:lnTo>
                    <a:pt x="0" y="219075"/>
                  </a:lnTo>
                  <a:lnTo>
                    <a:pt x="1270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10000"/>
                    <a:lumOff val="90000"/>
                    <a:shade val="30000"/>
                    <a:satMod val="115000"/>
                  </a:schemeClr>
                </a:gs>
                <a:gs pos="50000">
                  <a:schemeClr val="bg2">
                    <a:lumMod val="10000"/>
                    <a:lumOff val="90000"/>
                    <a:shade val="67500"/>
                    <a:satMod val="115000"/>
                  </a:schemeClr>
                </a:gs>
                <a:gs pos="100000">
                  <a:schemeClr val="bg2">
                    <a:lumMod val="10000"/>
                    <a:lumOff val="9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13" name="Groupe 112">
            <a:extLst>
              <a:ext uri="{FF2B5EF4-FFF2-40B4-BE49-F238E27FC236}">
                <a16:creationId xmlns:a16="http://schemas.microsoft.com/office/drawing/2014/main" id="{E90E4028-A077-4475-82F7-EA5DC94A1281}"/>
              </a:ext>
            </a:extLst>
          </p:cNvPr>
          <p:cNvGrpSpPr/>
          <p:nvPr/>
        </p:nvGrpSpPr>
        <p:grpSpPr>
          <a:xfrm>
            <a:off x="2883269" y="2143200"/>
            <a:ext cx="2494753" cy="1918028"/>
            <a:chOff x="2005881" y="1888057"/>
            <a:chExt cx="2318990" cy="1769420"/>
          </a:xfrm>
        </p:grpSpPr>
        <p:cxnSp>
          <p:nvCxnSpPr>
            <p:cNvPr id="114" name="Connecteur droit 113">
              <a:extLst>
                <a:ext uri="{FF2B5EF4-FFF2-40B4-BE49-F238E27FC236}">
                  <a16:creationId xmlns:a16="http://schemas.microsoft.com/office/drawing/2014/main" id="{39570D89-3E70-4C8E-B78E-21C3CC64DC7B}"/>
                </a:ext>
              </a:extLst>
            </p:cNvPr>
            <p:cNvCxnSpPr>
              <a:cxnSpLocks/>
            </p:cNvCxnSpPr>
            <p:nvPr/>
          </p:nvCxnSpPr>
          <p:spPr>
            <a:xfrm>
              <a:off x="2831244" y="2094260"/>
              <a:ext cx="1493627" cy="1556363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114">
              <a:extLst>
                <a:ext uri="{FF2B5EF4-FFF2-40B4-BE49-F238E27FC236}">
                  <a16:creationId xmlns:a16="http://schemas.microsoft.com/office/drawing/2014/main" id="{A134754C-6365-461B-B03A-0E18BDC6B1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44137" y="2040517"/>
              <a:ext cx="1553642" cy="1614432"/>
            </a:xfrm>
            <a:prstGeom prst="line">
              <a:avLst/>
            </a:prstGeom>
            <a:ln w="19050">
              <a:solidFill>
                <a:schemeClr val="tx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7A26B17-1A8D-4941-9974-9935EA29609B}"/>
                </a:ext>
              </a:extLst>
            </p:cNvPr>
            <p:cNvSpPr/>
            <p:nvPr/>
          </p:nvSpPr>
          <p:spPr>
            <a:xfrm>
              <a:off x="3479742" y="3429000"/>
              <a:ext cx="840388" cy="22847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17" name="Connecteur droit 116">
              <a:extLst>
                <a:ext uri="{FF2B5EF4-FFF2-40B4-BE49-F238E27FC236}">
                  <a16:creationId xmlns:a16="http://schemas.microsoft.com/office/drawing/2014/main" id="{C3067979-6BAB-4705-B658-A40A4846E639}"/>
                </a:ext>
              </a:extLst>
            </p:cNvPr>
            <p:cNvCxnSpPr>
              <a:cxnSpLocks/>
              <a:stCxn id="119" idx="0"/>
            </p:cNvCxnSpPr>
            <p:nvPr/>
          </p:nvCxnSpPr>
          <p:spPr>
            <a:xfrm>
              <a:off x="2014965" y="1894505"/>
              <a:ext cx="1473918" cy="1543041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eur droit 117">
              <a:extLst>
                <a:ext uri="{FF2B5EF4-FFF2-40B4-BE49-F238E27FC236}">
                  <a16:creationId xmlns:a16="http://schemas.microsoft.com/office/drawing/2014/main" id="{28038CF0-DEBD-4C0F-A355-E8672F0CFFEB}"/>
                </a:ext>
              </a:extLst>
            </p:cNvPr>
            <p:cNvCxnSpPr>
              <a:cxnSpLocks/>
            </p:cNvCxnSpPr>
            <p:nvPr/>
          </p:nvCxnSpPr>
          <p:spPr>
            <a:xfrm>
              <a:off x="2854987" y="1888057"/>
              <a:ext cx="1465142" cy="1532657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Forme libre : forme 118">
              <a:extLst>
                <a:ext uri="{FF2B5EF4-FFF2-40B4-BE49-F238E27FC236}">
                  <a16:creationId xmlns:a16="http://schemas.microsoft.com/office/drawing/2014/main" id="{73378138-4DBE-4833-AC7D-5F36BB88A5FE}"/>
                </a:ext>
              </a:extLst>
            </p:cNvPr>
            <p:cNvSpPr/>
            <p:nvPr/>
          </p:nvSpPr>
          <p:spPr>
            <a:xfrm>
              <a:off x="2014965" y="1889030"/>
              <a:ext cx="2305164" cy="1533126"/>
            </a:xfrm>
            <a:custGeom>
              <a:avLst/>
              <a:gdLst>
                <a:gd name="connsiteX0" fmla="*/ 0 w 2305164"/>
                <a:gd name="connsiteY0" fmla="*/ 5475 h 1533126"/>
                <a:gd name="connsiteX1" fmla="*/ 837744 w 2305164"/>
                <a:gd name="connsiteY1" fmla="*/ 0 h 1533126"/>
                <a:gd name="connsiteX2" fmla="*/ 2305164 w 2305164"/>
                <a:gd name="connsiteY2" fmla="*/ 1533126 h 1533126"/>
                <a:gd name="connsiteX3" fmla="*/ 1472896 w 2305164"/>
                <a:gd name="connsiteY3" fmla="*/ 1533126 h 1533126"/>
                <a:gd name="connsiteX4" fmla="*/ 0 w 2305164"/>
                <a:gd name="connsiteY4" fmla="*/ 5475 h 1533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5164" h="1533126">
                  <a:moveTo>
                    <a:pt x="0" y="5475"/>
                  </a:moveTo>
                  <a:lnTo>
                    <a:pt x="837744" y="0"/>
                  </a:lnTo>
                  <a:lnTo>
                    <a:pt x="2305164" y="1533126"/>
                  </a:lnTo>
                  <a:lnTo>
                    <a:pt x="1472896" y="1533126"/>
                  </a:lnTo>
                  <a:lnTo>
                    <a:pt x="0" y="547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10000"/>
                    <a:lumOff val="90000"/>
                    <a:shade val="30000"/>
                    <a:satMod val="115000"/>
                  </a:schemeClr>
                </a:gs>
                <a:gs pos="50000">
                  <a:schemeClr val="bg2">
                    <a:lumMod val="10000"/>
                    <a:lumOff val="90000"/>
                    <a:shade val="67500"/>
                    <a:satMod val="115000"/>
                  </a:schemeClr>
                </a:gs>
                <a:gs pos="100000">
                  <a:schemeClr val="bg2">
                    <a:lumMod val="10000"/>
                    <a:lumOff val="9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Forme libre : forme 119">
              <a:extLst>
                <a:ext uri="{FF2B5EF4-FFF2-40B4-BE49-F238E27FC236}">
                  <a16:creationId xmlns:a16="http://schemas.microsoft.com/office/drawing/2014/main" id="{6FDDD094-C02F-4238-8664-EDF02D1E70FC}"/>
                </a:ext>
              </a:extLst>
            </p:cNvPr>
            <p:cNvSpPr/>
            <p:nvPr/>
          </p:nvSpPr>
          <p:spPr>
            <a:xfrm>
              <a:off x="2005881" y="1906445"/>
              <a:ext cx="1473918" cy="1741630"/>
            </a:xfrm>
            <a:custGeom>
              <a:avLst/>
              <a:gdLst>
                <a:gd name="connsiteX0" fmla="*/ 12700 w 1495425"/>
                <a:gd name="connsiteY0" fmla="*/ 0 h 1762125"/>
                <a:gd name="connsiteX1" fmla="*/ 1495425 w 1495425"/>
                <a:gd name="connsiteY1" fmla="*/ 1539875 h 1762125"/>
                <a:gd name="connsiteX2" fmla="*/ 1495425 w 1495425"/>
                <a:gd name="connsiteY2" fmla="*/ 1762125 h 1762125"/>
                <a:gd name="connsiteX3" fmla="*/ 0 w 1495425"/>
                <a:gd name="connsiteY3" fmla="*/ 219075 h 1762125"/>
                <a:gd name="connsiteX4" fmla="*/ 12700 w 1495425"/>
                <a:gd name="connsiteY4" fmla="*/ 0 h 176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5425" h="1762125">
                  <a:moveTo>
                    <a:pt x="12700" y="0"/>
                  </a:moveTo>
                  <a:lnTo>
                    <a:pt x="1495425" y="1539875"/>
                  </a:lnTo>
                  <a:lnTo>
                    <a:pt x="1495425" y="1762125"/>
                  </a:lnTo>
                  <a:lnTo>
                    <a:pt x="0" y="219075"/>
                  </a:lnTo>
                  <a:lnTo>
                    <a:pt x="1270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10000"/>
                    <a:lumOff val="90000"/>
                    <a:shade val="30000"/>
                    <a:satMod val="115000"/>
                  </a:schemeClr>
                </a:gs>
                <a:gs pos="50000">
                  <a:schemeClr val="bg2">
                    <a:lumMod val="10000"/>
                    <a:lumOff val="90000"/>
                    <a:shade val="67500"/>
                    <a:satMod val="115000"/>
                  </a:schemeClr>
                </a:gs>
                <a:gs pos="100000">
                  <a:schemeClr val="bg2">
                    <a:lumMod val="10000"/>
                    <a:lumOff val="9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9B49E6BE-2B2D-47F6-80A6-7263A83CEED8}"/>
              </a:ext>
            </a:extLst>
          </p:cNvPr>
          <p:cNvGrpSpPr/>
          <p:nvPr/>
        </p:nvGrpSpPr>
        <p:grpSpPr>
          <a:xfrm>
            <a:off x="4705398" y="1858107"/>
            <a:ext cx="2176068" cy="1473653"/>
            <a:chOff x="3941855" y="1473698"/>
            <a:chExt cx="2176068" cy="1473653"/>
          </a:xfrm>
        </p:grpSpPr>
        <p:sp>
          <p:nvSpPr>
            <p:cNvPr id="7" name="Flèche : bas 6">
              <a:extLst>
                <a:ext uri="{FF2B5EF4-FFF2-40B4-BE49-F238E27FC236}">
                  <a16:creationId xmlns:a16="http://schemas.microsoft.com/office/drawing/2014/main" id="{928A500D-C791-499E-8351-B24A4E521C8B}"/>
                </a:ext>
              </a:extLst>
            </p:cNvPr>
            <p:cNvSpPr/>
            <p:nvPr/>
          </p:nvSpPr>
          <p:spPr>
            <a:xfrm>
              <a:off x="3987085" y="1473698"/>
              <a:ext cx="185796" cy="1147513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D743B7C9-B9CE-4873-835B-FD0EDD5E6682}"/>
                </a:ext>
              </a:extLst>
            </p:cNvPr>
            <p:cNvSpPr/>
            <p:nvPr/>
          </p:nvSpPr>
          <p:spPr>
            <a:xfrm>
              <a:off x="3941855" y="2739925"/>
              <a:ext cx="278254" cy="1526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2" name="Flèche : bas 121">
              <a:extLst>
                <a:ext uri="{FF2B5EF4-FFF2-40B4-BE49-F238E27FC236}">
                  <a16:creationId xmlns:a16="http://schemas.microsoft.com/office/drawing/2014/main" id="{44E1E54F-0377-4D74-A811-316FF7CEFE18}"/>
                </a:ext>
              </a:extLst>
            </p:cNvPr>
            <p:cNvSpPr/>
            <p:nvPr/>
          </p:nvSpPr>
          <p:spPr>
            <a:xfrm>
              <a:off x="4600464" y="1473698"/>
              <a:ext cx="185796" cy="1147513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1687C105-788A-4D62-895B-2F9177050D63}"/>
                </a:ext>
              </a:extLst>
            </p:cNvPr>
            <p:cNvSpPr/>
            <p:nvPr/>
          </p:nvSpPr>
          <p:spPr>
            <a:xfrm>
              <a:off x="4555234" y="2739925"/>
              <a:ext cx="278254" cy="1526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4" name="Flèche : bas 123">
              <a:extLst>
                <a:ext uri="{FF2B5EF4-FFF2-40B4-BE49-F238E27FC236}">
                  <a16:creationId xmlns:a16="http://schemas.microsoft.com/office/drawing/2014/main" id="{22784947-0B7A-4419-9734-AC7CE54562DD}"/>
                </a:ext>
              </a:extLst>
            </p:cNvPr>
            <p:cNvSpPr/>
            <p:nvPr/>
          </p:nvSpPr>
          <p:spPr>
            <a:xfrm>
              <a:off x="5228936" y="1500507"/>
              <a:ext cx="185796" cy="1147513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A9B427C9-CC58-48C2-BFAD-DFEF6291CE3E}"/>
                </a:ext>
              </a:extLst>
            </p:cNvPr>
            <p:cNvSpPr/>
            <p:nvPr/>
          </p:nvSpPr>
          <p:spPr>
            <a:xfrm>
              <a:off x="5183706" y="2766734"/>
              <a:ext cx="278254" cy="1526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6" name="Flèche : bas 125">
              <a:extLst>
                <a:ext uri="{FF2B5EF4-FFF2-40B4-BE49-F238E27FC236}">
                  <a16:creationId xmlns:a16="http://schemas.microsoft.com/office/drawing/2014/main" id="{A90D7AAE-04BA-4C3A-AABC-1C8FC50A1BBF}"/>
                </a:ext>
              </a:extLst>
            </p:cNvPr>
            <p:cNvSpPr/>
            <p:nvPr/>
          </p:nvSpPr>
          <p:spPr>
            <a:xfrm>
              <a:off x="5884899" y="1528443"/>
              <a:ext cx="185796" cy="1147513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4D67F9A2-B854-4636-A357-767CD47A59A3}"/>
                </a:ext>
              </a:extLst>
            </p:cNvPr>
            <p:cNvSpPr/>
            <p:nvPr/>
          </p:nvSpPr>
          <p:spPr>
            <a:xfrm>
              <a:off x="5839669" y="2794670"/>
              <a:ext cx="278254" cy="15268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8" name="ZoneTexte 127">
            <a:extLst>
              <a:ext uri="{FF2B5EF4-FFF2-40B4-BE49-F238E27FC236}">
                <a16:creationId xmlns:a16="http://schemas.microsoft.com/office/drawing/2014/main" id="{DFCBF369-A4BF-4894-8707-A98F8AF41FE0}"/>
              </a:ext>
            </a:extLst>
          </p:cNvPr>
          <p:cNvSpPr txBox="1"/>
          <p:nvPr/>
        </p:nvSpPr>
        <p:spPr>
          <a:xfrm>
            <a:off x="4592539" y="5422155"/>
            <a:ext cx="2701601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>
                <a:lumMod val="90000"/>
                <a:lumOff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900" b="1" i="1" dirty="0"/>
              <a:t>Peek substrat with graphene, and electrodes</a:t>
            </a:r>
          </a:p>
        </p:txBody>
      </p:sp>
    </p:spTree>
    <p:extLst>
      <p:ext uri="{BB962C8B-B14F-4D97-AF65-F5344CB8AC3E}">
        <p14:creationId xmlns:p14="http://schemas.microsoft.com/office/powerpoint/2010/main" val="20755167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3" grpId="0" animBg="1"/>
      <p:bldP spid="112" grpId="0" animBg="1"/>
      <p:bldP spid="75" grpId="0" animBg="1"/>
      <p:bldP spid="2" grpId="0" animBg="1"/>
      <p:bldP spid="128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2105</TotalTime>
  <Words>1240</Words>
  <Application>Microsoft Office PowerPoint</Application>
  <PresentationFormat>Grand écran</PresentationFormat>
  <Paragraphs>326</Paragraphs>
  <Slides>25</Slides>
  <Notes>24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29" baseType="lpstr">
      <vt:lpstr>Play</vt:lpstr>
      <vt:lpstr>Cambria Math</vt:lpstr>
      <vt:lpstr>Arial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Ilan Crozat</dc:creator>
  <cp:lastModifiedBy>ilam</cp:lastModifiedBy>
  <cp:revision>79</cp:revision>
  <dcterms:created xsi:type="dcterms:W3CDTF">2025-02-22T21:49:55Z</dcterms:created>
  <dcterms:modified xsi:type="dcterms:W3CDTF">2025-04-30T09:26:05Z</dcterms:modified>
</cp:coreProperties>
</file>